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95" r:id="rId5"/>
    <p:sldId id="294" r:id="rId6"/>
    <p:sldId id="296" r:id="rId7"/>
    <p:sldId id="284" r:id="rId8"/>
    <p:sldId id="277" r:id="rId9"/>
    <p:sldId id="282" r:id="rId10"/>
    <p:sldId id="283" r:id="rId11"/>
    <p:sldId id="285" r:id="rId12"/>
    <p:sldId id="279" r:id="rId13"/>
    <p:sldId id="281" r:id="rId14"/>
    <p:sldId id="286" r:id="rId15"/>
    <p:sldId id="287" r:id="rId16"/>
    <p:sldId id="27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66CA"/>
    <a:srgbClr val="0D0D0D"/>
    <a:srgbClr val="8D90A3"/>
    <a:srgbClr val="45527D"/>
    <a:srgbClr val="575672"/>
    <a:srgbClr val="616586"/>
    <a:srgbClr val="191745"/>
    <a:srgbClr val="8B91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713" autoAdjust="0"/>
  </p:normalViewPr>
  <p:slideViewPr>
    <p:cSldViewPr snapToGrid="0">
      <p:cViewPr varScale="1">
        <p:scale>
          <a:sx n="58" d="100"/>
          <a:sy n="58" d="100"/>
        </p:scale>
        <p:origin x="48" y="144"/>
      </p:cViewPr>
      <p:guideLst>
        <p:guide orient="horz" pos="215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09223-1ADD-476C-8293-9AED944FD2CC}"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5E865-7C4F-414C-8A79-95E224AA26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And we can see from the picture on the right that </a:t>
            </a:r>
            <a:r>
              <a:rPr lang="en-US" altLang="zh-TW" sz="1200" b="0" i="0" u="none" strike="noStrike" kern="1200" dirty="0" err="1" smtClean="0">
                <a:solidFill>
                  <a:schemeClr val="tx1"/>
                </a:solidFill>
                <a:effectLst/>
                <a:latin typeface="+mn-lt"/>
                <a:ea typeface="+mn-ea"/>
                <a:cs typeface="+mn-cs"/>
              </a:rPr>
              <a:t>pakicetidae</a:t>
            </a:r>
            <a:r>
              <a:rPr lang="en-US" altLang="zh-TW" sz="1200" b="0" i="0" u="none" strike="noStrike" kern="1200" dirty="0" smtClean="0">
                <a:solidFill>
                  <a:schemeClr val="tx1"/>
                </a:solidFill>
                <a:effectLst/>
                <a:latin typeface="+mn-lt"/>
                <a:ea typeface="+mn-ea"/>
                <a:cs typeface="+mn-cs"/>
              </a:rPr>
              <a:t> is actually a distant relative of dolphins, and in recent scientific journals it is also mentioned that fish fat comes from primitive lungs. During the process of landing, the body structure and physiological functions of fish have produced a lot of adaptive variation, such as changing from fins to limbs to support body movement, and changing from gill breathing to lung breathing, which is what modern scientists need to study, but these are too much. It's too verbose</a:t>
            </a:r>
            <a:endParaRPr lang="en-US" altLang="zh-TW" b="0" dirty="0" smtClean="0">
              <a:effectLst/>
            </a:endParaRPr>
          </a:p>
          <a:p>
            <a:r>
              <a:rPr lang="en-US" altLang="zh-TW" b="0" dirty="0" smtClean="0">
                <a:effectLst/>
              </a:rPr>
              <a:t/>
            </a:r>
            <a:br>
              <a:rPr lang="en-US" altLang="zh-TW" b="0" dirty="0" smtClean="0">
                <a:effectLst/>
              </a:rPr>
            </a:br>
            <a:endParaRPr lang="zh-TW" altLang="en-US" dirty="0"/>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As a result of the foregoing, glaciers </a:t>
            </a:r>
            <a:r>
              <a:rPr lang="en-US" altLang="zh-TW" sz="1200" b="0" i="0" u="none" strike="noStrike" kern="1200" dirty="0" err="1" smtClean="0">
                <a:solidFill>
                  <a:schemeClr val="tx1"/>
                </a:solidFill>
                <a:effectLst/>
                <a:latin typeface="+mn-lt"/>
                <a:ea typeface="+mn-ea"/>
                <a:cs typeface="+mn-cs"/>
              </a:rPr>
              <a:t>meltis</a:t>
            </a:r>
            <a:r>
              <a:rPr lang="en-US" altLang="zh-TW" sz="1200" b="0" i="0" u="none" strike="noStrike" kern="1200" dirty="0" smtClean="0">
                <a:solidFill>
                  <a:schemeClr val="tx1"/>
                </a:solidFill>
                <a:effectLst/>
                <a:latin typeface="+mn-lt"/>
                <a:ea typeface="+mn-ea"/>
                <a:cs typeface="+mn-cs"/>
              </a:rPr>
              <a:t> a serious threat. For example, Greenland. According to the data, Greenland’s ice has melted nearly 3.5 megatons of ice compared to a decade ago.</a:t>
            </a:r>
            <a:endParaRPr lang="en-US" altLang="zh-TW" b="0" dirty="0" smtClean="0">
              <a:effectLst/>
            </a:endParaRPr>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And also, </a:t>
            </a:r>
            <a:r>
              <a:rPr lang="en-US" altLang="zh-TW" sz="1200" b="0" i="0" u="none" strike="noStrike" kern="1200" dirty="0" err="1" smtClean="0">
                <a:solidFill>
                  <a:schemeClr val="tx1"/>
                </a:solidFill>
                <a:effectLst/>
                <a:latin typeface="+mn-lt"/>
                <a:ea typeface="+mn-ea"/>
                <a:cs typeface="+mn-cs"/>
              </a:rPr>
              <a:t>Wilfires</a:t>
            </a:r>
            <a:r>
              <a:rPr lang="en-US" altLang="zh-TW" sz="1200" b="0" i="0" u="none" strike="noStrike" kern="1200" dirty="0" smtClean="0">
                <a:solidFill>
                  <a:schemeClr val="tx1"/>
                </a:solidFill>
                <a:effectLst/>
                <a:latin typeface="+mn-lt"/>
                <a:ea typeface="+mn-ea"/>
                <a:cs typeface="+mn-cs"/>
              </a:rPr>
              <a:t> are one of the threats to the global environment in recent </a:t>
            </a:r>
            <a:r>
              <a:rPr lang="en-US" altLang="zh-TW" sz="1200" b="0" i="0" u="none" strike="noStrike" kern="1200" dirty="0" err="1" smtClean="0">
                <a:solidFill>
                  <a:schemeClr val="tx1"/>
                </a:solidFill>
                <a:effectLst/>
                <a:latin typeface="+mn-lt"/>
                <a:ea typeface="+mn-ea"/>
                <a:cs typeface="+mn-cs"/>
              </a:rPr>
              <a:t>years.In</a:t>
            </a:r>
            <a:r>
              <a:rPr lang="en-US" altLang="zh-TW" sz="1200" b="0" i="0" u="none" strike="noStrike" kern="1200" dirty="0" smtClean="0">
                <a:solidFill>
                  <a:schemeClr val="tx1"/>
                </a:solidFill>
                <a:effectLst/>
                <a:latin typeface="+mn-lt"/>
                <a:ea typeface="+mn-ea"/>
                <a:cs typeface="+mn-cs"/>
              </a:rPr>
              <a:t> some areas, wildfires are even 12 times the size of usual.</a:t>
            </a:r>
            <a:endParaRPr lang="en-US" altLang="zh-TW" b="0" dirty="0" smtClean="0">
              <a:effectLst/>
            </a:endParaRPr>
          </a:p>
          <a:p>
            <a:pPr rtl="0"/>
            <a:r>
              <a:rPr lang="en-US" altLang="zh-TW" sz="1200" b="0" i="0" u="none" strike="noStrike" kern="1200" dirty="0" smtClean="0">
                <a:solidFill>
                  <a:schemeClr val="tx1"/>
                </a:solidFill>
                <a:effectLst/>
                <a:latin typeface="+mn-lt"/>
                <a:ea typeface="+mn-ea"/>
                <a:cs typeface="+mn-cs"/>
              </a:rPr>
              <a:t>Over the past century, the natural environment has changed a lot, and at it’s most critical moment, we as human beings should be responsible for this land.</a:t>
            </a:r>
            <a:endParaRPr lang="en-US" altLang="zh-TW" b="0" dirty="0" smtClean="0">
              <a:effectLst/>
            </a:endParaRPr>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There are many different climates in nature and the ways that can change its appearance. For example, earthquakes make the plates move, which can generate new land and change the state of the current land. It is an indispensable existence in the evolution of nature. But in the eyes of mankind, it has become a very terrifying disaster. If there were no earthquakes, perhaps the world would not be able to produce so many different terrains and ecology, and the world would not produce so many species, so for the evolution and development of nature, earthquakes are an indispensable existence and help the earth to change helper.</a:t>
            </a:r>
            <a:endParaRPr lang="en-US" altLang="zh-TW" b="0" dirty="0" smtClean="0">
              <a:effectLst/>
            </a:endParaRPr>
          </a:p>
          <a:p>
            <a:endParaRPr lang="en-US" altLang="zh-TW" sz="1200" b="0" i="0" u="none" strike="noStrike" kern="1200" dirty="0" smtClean="0">
              <a:solidFill>
                <a:schemeClr val="tx1"/>
              </a:solidFill>
              <a:effectLst/>
              <a:latin typeface="+mn-lt"/>
              <a:ea typeface="+mn-ea"/>
              <a:cs typeface="+mn-cs"/>
            </a:endParaRPr>
          </a:p>
          <a:p>
            <a:pPr rtl="0"/>
            <a:r>
              <a:rPr lang="en-US" altLang="zh-TW" sz="1200" b="0" i="0" u="none" strike="noStrike" kern="1200" dirty="0" smtClean="0">
                <a:solidFill>
                  <a:schemeClr val="tx1"/>
                </a:solidFill>
                <a:effectLst/>
                <a:latin typeface="+mn-lt"/>
                <a:ea typeface="+mn-ea"/>
                <a:cs typeface="+mn-cs"/>
              </a:rPr>
              <a:t>Volcanic eruptions can cause many hazards, often accompanied by earthquakes, not only in the vicinity of the eruption. One of the dangers is that volcanic ash could pose a threat to aircraft, especially those with jet engines. Large eruptions can affect air temperatures, with ash and sulfuric acid droplets blocking solar radiation and cooling the Earth's lower atmosphere; however, they also absorb heat radiated by the Earth, thereby warming the upper atmosphere. While volcanic eruptions can cause harm to humans, they also bring some benefits. For example: it can promote the formation of gems; expand the area of the land; as a tourist attraction, promote tourism, such as Japan's Mount Fuji.</a:t>
            </a:r>
            <a:endParaRPr lang="en-US" altLang="zh-TW" b="0" dirty="0" smtClean="0">
              <a:effectLst/>
            </a:endParaRPr>
          </a:p>
          <a:p>
            <a:endParaRPr lang="en-US" altLang="zh-TW" sz="1200" b="0" i="0" u="none" strike="noStrike" kern="1200" dirty="0" smtClean="0">
              <a:solidFill>
                <a:schemeClr val="tx1"/>
              </a:solidFill>
              <a:effectLst/>
              <a:latin typeface="+mn-lt"/>
              <a:ea typeface="+mn-ea"/>
              <a:cs typeface="+mn-cs"/>
            </a:endParaRPr>
          </a:p>
          <a:p>
            <a:r>
              <a:rPr lang="en-US" altLang="zh-TW" sz="1200" b="0" i="0" u="none" strike="noStrike" kern="1200" dirty="0" smtClean="0">
                <a:solidFill>
                  <a:schemeClr val="tx1"/>
                </a:solidFill>
                <a:effectLst/>
                <a:latin typeface="+mn-lt"/>
                <a:ea typeface="+mn-ea"/>
                <a:cs typeface="+mn-cs"/>
              </a:rPr>
              <a:t>	Finally, if there were no natural disasters such as volcanic eruptions and earthquakes, perhaps the earth we live in would not have such a rich appearance and ecology as it is now, so we must accept these so-called disasters so that the earth can continue to evolve and let the earth continue to evolve. Nature keeps growing.</a:t>
            </a:r>
            <a:endParaRPr lang="en-US" altLang="zh-TW" b="0" dirty="0" smtClean="0">
              <a:effectLst/>
            </a:endParaRPr>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And we can see from the picture on the right that </a:t>
            </a:r>
            <a:r>
              <a:rPr lang="en-US" altLang="zh-TW" sz="1200" b="0" i="0" u="none" strike="noStrike" kern="1200" dirty="0" err="1" smtClean="0">
                <a:solidFill>
                  <a:schemeClr val="tx1"/>
                </a:solidFill>
                <a:effectLst/>
                <a:latin typeface="+mn-lt"/>
                <a:ea typeface="+mn-ea"/>
                <a:cs typeface="+mn-cs"/>
              </a:rPr>
              <a:t>pakicetidae</a:t>
            </a:r>
            <a:r>
              <a:rPr lang="en-US" altLang="zh-TW" sz="1200" b="0" i="0" u="none" strike="noStrike" kern="1200" dirty="0" smtClean="0">
                <a:solidFill>
                  <a:schemeClr val="tx1"/>
                </a:solidFill>
                <a:effectLst/>
                <a:latin typeface="+mn-lt"/>
                <a:ea typeface="+mn-ea"/>
                <a:cs typeface="+mn-cs"/>
              </a:rPr>
              <a:t> is actually a distant relative of dolphins, and in recent scientific journals it is also mentioned that fish fat comes from primitive lungs. During the process of landing, the body structure and physiological functions of fish have produced a lot of adaptive variation, such as changing from fins to limbs to support body movement, and changing from gill breathing to lung breathing, which is what modern scientists need to study, but these are too much. It's too verbose</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The earth we live in now has evolved over hundreds of millions of years to produce an environment suitable for us to live in.</a:t>
            </a:r>
            <a:endParaRPr lang="en-US" altLang="zh-TW" b="0" dirty="0" smtClean="0">
              <a:effectLst/>
            </a:endParaRPr>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There are many different climates in nature and the ways that can change its appearance. For example, earthquakes make the plates move, which can generate new land and change the state of the current land. It is an indispensable existence in the evolution of nature. But in the eyes of mankind, it has become a very terrifying disaster. If there were no earthquakes, perhaps the world would not be able to produce so many different terrains and ecology, and the world would not produce so many species, so for the evolution and development of nature, earthquakes are an indispensable existence and help the earth to change helper.</a:t>
            </a:r>
            <a:endParaRPr lang="en-US" altLang="zh-TW" b="0" dirty="0" smtClean="0">
              <a:effectLst/>
            </a:endParaRPr>
          </a:p>
          <a:p>
            <a:endParaRPr lang="en-US" altLang="zh-TW" sz="1200" b="0" i="0" u="none" strike="noStrike" kern="1200" dirty="0" smtClean="0">
              <a:solidFill>
                <a:schemeClr val="tx1"/>
              </a:solidFill>
              <a:effectLst/>
              <a:latin typeface="+mn-lt"/>
              <a:ea typeface="+mn-ea"/>
              <a:cs typeface="+mn-cs"/>
            </a:endParaRPr>
          </a:p>
          <a:p>
            <a:pPr rtl="0"/>
            <a:r>
              <a:rPr lang="en-US" altLang="zh-TW" sz="1200" b="0" i="0" u="none" strike="noStrike" kern="1200" dirty="0" smtClean="0">
                <a:solidFill>
                  <a:schemeClr val="tx1"/>
                </a:solidFill>
                <a:effectLst/>
                <a:latin typeface="+mn-lt"/>
                <a:ea typeface="+mn-ea"/>
                <a:cs typeface="+mn-cs"/>
              </a:rPr>
              <a:t>Volcanic eruptions can cause many hazards, often accompanied by earthquakes, not only in the vicinity of the eruption. One of the dangers is that volcanic ash could pose a threat to aircraft, especially those with jet engines. Large eruptions can affect air temperatures, with ash and sulfuric acid droplets blocking solar radiation and cooling the Earth's lower atmosphere; however, they also absorb heat radiated by the Earth, thereby warming the upper atmosphere. While volcanic eruptions can cause harm to humans, they also bring some benefits. For example: it can promote the formation of gems; expand the area of the land; as a tourist attraction, promote tourism, such as Japan's Mount Fuji.</a:t>
            </a:r>
            <a:endParaRPr lang="en-US" altLang="zh-TW" b="0" dirty="0" smtClean="0">
              <a:effectLst/>
            </a:endParaRPr>
          </a:p>
          <a:p>
            <a:endParaRPr lang="en-US" altLang="zh-TW" sz="1200" b="0" i="0" u="none" strike="noStrike" kern="1200" dirty="0" smtClean="0">
              <a:solidFill>
                <a:schemeClr val="tx1"/>
              </a:solidFill>
              <a:effectLst/>
              <a:latin typeface="+mn-lt"/>
              <a:ea typeface="+mn-ea"/>
              <a:cs typeface="+mn-cs"/>
            </a:endParaRPr>
          </a:p>
          <a:p>
            <a:r>
              <a:rPr lang="en-US" altLang="zh-TW" sz="1200" b="0" i="0" u="none" strike="noStrike" kern="1200" dirty="0" smtClean="0">
                <a:solidFill>
                  <a:schemeClr val="tx1"/>
                </a:solidFill>
                <a:effectLst/>
                <a:latin typeface="+mn-lt"/>
                <a:ea typeface="+mn-ea"/>
                <a:cs typeface="+mn-cs"/>
              </a:rPr>
              <a:t>	Finally, if there were no natural disasters such as volcanic eruptions and earthquakes, perhaps the earth we live in would not have such a rich appearance and ecology as it is now, so we must accept these so-called disasters so that the earth can continue to evolve and let the earth continue to evolve. Nature keeps growing.</a:t>
            </a:r>
            <a:endParaRPr lang="en-US" altLang="zh-TW" b="0" dirty="0" smtClean="0">
              <a:effectLst/>
            </a:endParaRPr>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And we can see from the picture on the right that </a:t>
            </a:r>
            <a:r>
              <a:rPr lang="en-US" altLang="zh-TW" sz="1200" b="0" i="0" u="none" strike="noStrike" kern="1200" dirty="0" err="1" smtClean="0">
                <a:solidFill>
                  <a:schemeClr val="tx1"/>
                </a:solidFill>
                <a:effectLst/>
                <a:latin typeface="+mn-lt"/>
                <a:ea typeface="+mn-ea"/>
                <a:cs typeface="+mn-cs"/>
              </a:rPr>
              <a:t>pakicetidae</a:t>
            </a:r>
            <a:r>
              <a:rPr lang="en-US" altLang="zh-TW" sz="1200" b="0" i="0" u="none" strike="noStrike" kern="1200" dirty="0" smtClean="0">
                <a:solidFill>
                  <a:schemeClr val="tx1"/>
                </a:solidFill>
                <a:effectLst/>
                <a:latin typeface="+mn-lt"/>
                <a:ea typeface="+mn-ea"/>
                <a:cs typeface="+mn-cs"/>
              </a:rPr>
              <a:t> is actually a distant relative of dolphins, and in recent scientific journals it is also mentioned that fish fat comes from primitive lungs. During the process of landing, the body structure and physiological functions of fish have produced a lot of adaptive variation, such as changing from fins to limbs to support body movement, and changing from gill breathing to lung breathing, which is what modern scientists need to study, but these are too much. It's too verbose</a:t>
            </a:r>
            <a:endParaRPr lang="en-US" altLang="zh-TW" b="0" dirty="0" smtClean="0">
              <a:effectLst/>
            </a:endParaRPr>
          </a:p>
          <a:p>
            <a:r>
              <a:rPr lang="en-US" altLang="zh-TW" b="0" dirty="0" smtClean="0">
                <a:effectLst/>
              </a:rPr>
              <a:t/>
            </a:r>
            <a:br>
              <a:rPr lang="en-US" altLang="zh-TW" b="0" dirty="0" smtClean="0">
                <a:effectLst/>
              </a:rPr>
            </a:br>
            <a:endParaRPr lang="zh-TW" altLang="en-US" dirty="0"/>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And we can see from the picture on the right that </a:t>
            </a:r>
            <a:r>
              <a:rPr lang="en-US" altLang="zh-TW" sz="1200" b="0" i="0" u="none" strike="noStrike" kern="1200" dirty="0" err="1" smtClean="0">
                <a:solidFill>
                  <a:schemeClr val="tx1"/>
                </a:solidFill>
                <a:effectLst/>
                <a:latin typeface="+mn-lt"/>
                <a:ea typeface="+mn-ea"/>
                <a:cs typeface="+mn-cs"/>
              </a:rPr>
              <a:t>pakicetidae</a:t>
            </a:r>
            <a:r>
              <a:rPr lang="en-US" altLang="zh-TW" sz="1200" b="0" i="0" u="none" strike="noStrike" kern="1200" dirty="0" smtClean="0">
                <a:solidFill>
                  <a:schemeClr val="tx1"/>
                </a:solidFill>
                <a:effectLst/>
                <a:latin typeface="+mn-lt"/>
                <a:ea typeface="+mn-ea"/>
                <a:cs typeface="+mn-cs"/>
              </a:rPr>
              <a:t> is actually a distant relative of dolphins, and in recent scientific journals it is also mentioned that fish fat comes from primitive lungs. During the process of landing, the body structure and physiological functions of fish have produced a lot of adaptive variation, such as changing from fins to limbs to support body movement, and changing from gill breathing to lung breathing, which is what modern scientists need to study, but these are too much. It's too verbose</a:t>
            </a:r>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Next, we are going to share some examples of how humans are changing  the natural  environment.</a:t>
            </a:r>
            <a:endParaRPr lang="en-US" altLang="zh-TW" b="0" dirty="0" smtClean="0">
              <a:effectLst/>
            </a:endParaRPr>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smtClean="0">
                <a:solidFill>
                  <a:schemeClr val="tx1"/>
                </a:solidFill>
                <a:effectLst/>
                <a:latin typeface="+mn-lt"/>
                <a:ea typeface="+mn-ea"/>
                <a:cs typeface="+mn-cs"/>
              </a:rPr>
              <a:t>The first picture, you can see trees that have been indiscriminately cut down by </a:t>
            </a:r>
            <a:r>
              <a:rPr lang="en-US" altLang="zh-TW" sz="1200" b="0" i="0" u="none" strike="noStrike" kern="1200" dirty="0" err="1" smtClean="0">
                <a:solidFill>
                  <a:schemeClr val="tx1"/>
                </a:solidFill>
                <a:effectLst/>
                <a:latin typeface="+mn-lt"/>
                <a:ea typeface="+mn-ea"/>
                <a:cs typeface="+mn-cs"/>
              </a:rPr>
              <a:t>humans.In</a:t>
            </a:r>
            <a:r>
              <a:rPr lang="en-US" altLang="zh-TW" sz="1200" b="0" i="0" u="none" strike="noStrike" kern="1200" dirty="0" smtClean="0">
                <a:solidFill>
                  <a:schemeClr val="tx1"/>
                </a:solidFill>
                <a:effectLst/>
                <a:latin typeface="+mn-lt"/>
                <a:ea typeface="+mn-ea"/>
                <a:cs typeface="+mn-cs"/>
              </a:rPr>
              <a:t> this case, there are no enough trees to absorb carbon dioxide.</a:t>
            </a:r>
            <a:endParaRPr lang="en-US" altLang="zh-TW" b="0" dirty="0" smtClean="0">
              <a:effectLst/>
            </a:endParaRPr>
          </a:p>
          <a:p>
            <a:pPr rtl="0"/>
            <a:r>
              <a:rPr lang="en-US" altLang="zh-TW" sz="1200" b="0" i="0" u="none" strike="noStrike" kern="1200" dirty="0" smtClean="0">
                <a:solidFill>
                  <a:schemeClr val="tx1"/>
                </a:solidFill>
                <a:effectLst/>
                <a:latin typeface="+mn-lt"/>
                <a:ea typeface="+mn-ea"/>
                <a:cs typeface="+mn-cs"/>
              </a:rPr>
              <a:t>In the second one, you can see factory that is constantly emitting gases. The vast majority of these gases are harmful to the environment.</a:t>
            </a:r>
            <a:endParaRPr lang="en-US" altLang="zh-TW" b="0" dirty="0" smtClean="0">
              <a:effectLst/>
            </a:endParaRPr>
          </a:p>
          <a:p>
            <a:pPr rtl="0"/>
            <a:r>
              <a:rPr lang="en-US" altLang="zh-TW" sz="1200" b="0" i="0" u="none" strike="noStrike" kern="1200" dirty="0" smtClean="0">
                <a:solidFill>
                  <a:schemeClr val="tx1"/>
                </a:solidFill>
                <a:effectLst/>
                <a:latin typeface="+mn-lt"/>
                <a:ea typeface="+mn-ea"/>
                <a:cs typeface="+mn-cs"/>
              </a:rPr>
              <a:t>The third one, as everyone knows, it is the greenhouse gas produced by transportation.</a:t>
            </a:r>
            <a:endParaRPr lang="en-US" altLang="zh-TW" b="0" dirty="0" smtClean="0">
              <a:effectLst/>
            </a:endParaRPr>
          </a:p>
          <a:p>
            <a:pPr rtl="0"/>
            <a:r>
              <a:rPr lang="en-US" altLang="zh-TW" sz="1200" b="0" i="0" u="none" strike="noStrike" kern="1200" dirty="0" smtClean="0">
                <a:solidFill>
                  <a:schemeClr val="tx1"/>
                </a:solidFill>
                <a:effectLst/>
                <a:latin typeface="+mn-lt"/>
                <a:ea typeface="+mn-ea"/>
                <a:cs typeface="+mn-cs"/>
              </a:rPr>
              <a:t>And the last one is factories etc. discharge wastewater containing chemical toxicity.</a:t>
            </a:r>
            <a:endParaRPr lang="en-US" altLang="zh-TW" b="0" dirty="0" smtClean="0">
              <a:effectLst/>
            </a:endParaRPr>
          </a:p>
          <a:p>
            <a:r>
              <a:rPr lang="en-US" altLang="zh-TW" dirty="0" smtClean="0"/>
              <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D3B5E865-7C4F-414C-8A79-95E224AA2641}"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F6A1FE-47F6-40C3-AE11-7A3564365D39}" type="datetimeFigureOut">
              <a:rPr lang="zh-CN" altLang="en-US" smtClean="0"/>
              <a:t>2022/1/11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B75F97-B82B-4706-8971-8D5C298DAB5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94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F6A1FE-47F6-40C3-AE11-7A3564365D39}" type="datetimeFigureOut">
              <a:rPr lang="zh-CN" altLang="en-US" smtClean="0"/>
              <a:t>2022/1/11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75F97-B82B-4706-8971-8D5C298DA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6925989" y="2535145"/>
            <a:ext cx="5266011" cy="1569660"/>
          </a:xfrm>
          <a:prstGeom prst="rect">
            <a:avLst/>
          </a:prstGeom>
          <a:noFill/>
          <a:ln>
            <a:noFill/>
          </a:ln>
        </p:spPr>
        <p:txBody>
          <a:bodyPr wrap="square" rtlCol="0">
            <a:spAutoFit/>
          </a:bodyPr>
          <a:lstStyle/>
          <a:p>
            <a:pPr algn="ctr"/>
            <a:r>
              <a:rPr lang="en-US" altLang="zh-TW" sz="4800" dirty="0" smtClean="0">
                <a:solidFill>
                  <a:schemeClr val="bg1">
                    <a:lumMod val="95000"/>
                  </a:schemeClr>
                </a:solidFill>
                <a:latin typeface="Cooper Black" panose="0208090404030B020404" pitchFamily="18" charset="0"/>
                <a:cs typeface="Times New Roman" panose="02020603050405020304" pitchFamily="18" charset="0"/>
              </a:rPr>
              <a:t>N</a:t>
            </a:r>
            <a:r>
              <a:rPr lang="en-US" altLang="zh-CN" sz="4800" dirty="0" smtClean="0">
                <a:solidFill>
                  <a:schemeClr val="bg1">
                    <a:lumMod val="95000"/>
                  </a:schemeClr>
                </a:solidFill>
                <a:latin typeface="Cooper Black" panose="0208090404030B020404" pitchFamily="18" charset="0"/>
                <a:cs typeface="Times New Roman" panose="02020603050405020304" pitchFamily="18" charset="0"/>
              </a:rPr>
              <a:t>atural </a:t>
            </a:r>
            <a:r>
              <a:rPr lang="en-US" altLang="zh-TW" sz="4800" dirty="0" smtClean="0">
                <a:solidFill>
                  <a:schemeClr val="bg1">
                    <a:lumMod val="95000"/>
                  </a:schemeClr>
                </a:solidFill>
                <a:latin typeface="Cooper Black" panose="0208090404030B020404" pitchFamily="18" charset="0"/>
                <a:cs typeface="Times New Roman" panose="02020603050405020304" pitchFamily="18" charset="0"/>
              </a:rPr>
              <a:t>E</a:t>
            </a:r>
            <a:r>
              <a:rPr lang="en-US" altLang="zh-CN" sz="4800" dirty="0" smtClean="0">
                <a:solidFill>
                  <a:schemeClr val="bg1">
                    <a:lumMod val="95000"/>
                  </a:schemeClr>
                </a:solidFill>
                <a:latin typeface="Cooper Black" panose="0208090404030B020404" pitchFamily="18" charset="0"/>
                <a:cs typeface="Times New Roman" panose="02020603050405020304" pitchFamily="18" charset="0"/>
              </a:rPr>
              <a:t>volution</a:t>
            </a:r>
            <a:endParaRPr lang="zh-CN" altLang="en-US" sz="4800" dirty="0">
              <a:solidFill>
                <a:schemeClr val="bg1">
                  <a:lumMod val="95000"/>
                </a:schemeClr>
              </a:solidFill>
              <a:latin typeface="Cooper Black" panose="0208090404030B020404" pitchFamily="18" charset="0"/>
              <a:cs typeface="Times New Roman" panose="02020603050405020304" pitchFamily="18" charset="0"/>
            </a:endParaRPr>
          </a:p>
        </p:txBody>
      </p:sp>
      <p:sp>
        <p:nvSpPr>
          <p:cNvPr id="24" name="文本框 23"/>
          <p:cNvSpPr txBox="1"/>
          <p:nvPr/>
        </p:nvSpPr>
        <p:spPr>
          <a:xfrm>
            <a:off x="9126747" y="4549814"/>
            <a:ext cx="2886036" cy="1938992"/>
          </a:xfrm>
          <a:prstGeom prst="rect">
            <a:avLst/>
          </a:prstGeom>
          <a:noFill/>
        </p:spPr>
        <p:txBody>
          <a:bodyPr wrap="square" rtlCol="0">
            <a:spAutoFit/>
          </a:bodyPr>
          <a:lstStyle/>
          <a:p>
            <a:r>
              <a:rPr lang="en-US" altLang="zh-CN" sz="2400" dirty="0">
                <a:solidFill>
                  <a:schemeClr val="bg1">
                    <a:lumMod val="85000"/>
                  </a:schemeClr>
                </a:solidFill>
                <a:latin typeface="Cooper Black" panose="0208090404030B020404" pitchFamily="18" charset="0"/>
                <a:cs typeface="Times New Roman" panose="02020603050405020304" pitchFamily="18" charset="0"/>
              </a:rPr>
              <a:t>1073005  </a:t>
            </a:r>
            <a:r>
              <a:rPr lang="en-US" altLang="zh-TW" sz="2400" dirty="0" smtClean="0">
                <a:solidFill>
                  <a:schemeClr val="bg1">
                    <a:lumMod val="85000"/>
                  </a:schemeClr>
                </a:solidFill>
                <a:latin typeface="Cooper Black" panose="0208090404030B020404" pitchFamily="18" charset="0"/>
                <a:cs typeface="Times New Roman" panose="02020603050405020304" pitchFamily="18" charset="0"/>
              </a:rPr>
              <a:t>Vincent</a:t>
            </a:r>
            <a:endParaRPr lang="en-US" altLang="zh-CN" sz="2400" dirty="0" smtClean="0">
              <a:solidFill>
                <a:schemeClr val="bg1">
                  <a:lumMod val="85000"/>
                </a:schemeClr>
              </a:solidFill>
              <a:latin typeface="Cooper Black" panose="0208090404030B020404" pitchFamily="18" charset="0"/>
              <a:cs typeface="Times New Roman" panose="02020603050405020304" pitchFamily="18" charset="0"/>
            </a:endParaRPr>
          </a:p>
          <a:p>
            <a:r>
              <a:rPr lang="en-US" altLang="zh-CN" sz="2400" dirty="0" smtClean="0">
                <a:solidFill>
                  <a:schemeClr val="bg1">
                    <a:lumMod val="85000"/>
                  </a:schemeClr>
                </a:solidFill>
                <a:latin typeface="Cooper Black" panose="0208090404030B020404" pitchFamily="18" charset="0"/>
                <a:cs typeface="Times New Roman" panose="02020603050405020304" pitchFamily="18" charset="0"/>
              </a:rPr>
              <a:t>1073038  </a:t>
            </a:r>
            <a:r>
              <a:rPr lang="en-US" altLang="zh-CN" sz="2400" dirty="0">
                <a:solidFill>
                  <a:schemeClr val="bg1">
                    <a:lumMod val="85000"/>
                  </a:schemeClr>
                </a:solidFill>
                <a:latin typeface="Cooper Black" panose="0208090404030B020404" pitchFamily="18" charset="0"/>
                <a:cs typeface="Times New Roman" panose="02020603050405020304" pitchFamily="18" charset="0"/>
              </a:rPr>
              <a:t>S</a:t>
            </a:r>
            <a:r>
              <a:rPr lang="en-US" altLang="zh-CN" sz="2400" dirty="0" smtClean="0">
                <a:solidFill>
                  <a:schemeClr val="bg1">
                    <a:lumMod val="85000"/>
                  </a:schemeClr>
                </a:solidFill>
                <a:latin typeface="Cooper Black" panose="0208090404030B020404" pitchFamily="18" charset="0"/>
                <a:cs typeface="Times New Roman" panose="02020603050405020304" pitchFamily="18" charset="0"/>
              </a:rPr>
              <a:t>tanly</a:t>
            </a:r>
          </a:p>
          <a:p>
            <a:r>
              <a:rPr lang="en-US" altLang="zh-CN" sz="2400" dirty="0" smtClean="0">
                <a:solidFill>
                  <a:schemeClr val="bg1">
                    <a:lumMod val="85000"/>
                  </a:schemeClr>
                </a:solidFill>
                <a:latin typeface="Cooper Black" panose="0208090404030B020404" pitchFamily="18" charset="0"/>
                <a:cs typeface="Times New Roman" panose="02020603050405020304" pitchFamily="18" charset="0"/>
              </a:rPr>
              <a:t>1081863  Jane</a:t>
            </a:r>
          </a:p>
          <a:p>
            <a:r>
              <a:rPr lang="en-US" altLang="zh-CN" sz="2400" dirty="0" smtClean="0">
                <a:solidFill>
                  <a:schemeClr val="bg1">
                    <a:lumMod val="85000"/>
                  </a:schemeClr>
                </a:solidFill>
                <a:latin typeface="Cooper Black" panose="0208090404030B020404" pitchFamily="18" charset="0"/>
                <a:cs typeface="Times New Roman" panose="02020603050405020304" pitchFamily="18" charset="0"/>
              </a:rPr>
              <a:t>1082007  Jeffery</a:t>
            </a:r>
          </a:p>
          <a:p>
            <a:r>
              <a:rPr lang="en-US" altLang="zh-CN" sz="2400" dirty="0" smtClean="0">
                <a:solidFill>
                  <a:schemeClr val="bg1">
                    <a:lumMod val="85000"/>
                  </a:schemeClr>
                </a:solidFill>
                <a:latin typeface="Cooper Black" panose="0208090404030B020404" pitchFamily="18" charset="0"/>
                <a:cs typeface="Times New Roman" panose="02020603050405020304" pitchFamily="18" charset="0"/>
              </a:rPr>
              <a:t>1092351  Dillon</a:t>
            </a:r>
            <a:endParaRPr lang="zh-CN" altLang="en-US" sz="2400" dirty="0">
              <a:solidFill>
                <a:schemeClr val="bg1">
                  <a:lumMod val="85000"/>
                </a:schemeClr>
              </a:solidFill>
              <a:latin typeface="Cooper Black" panose="0208090404030B020404" pitchFamily="18" charset="0"/>
              <a:cs typeface="Times New Roman" panose="02020603050405020304" pitchFamily="18" charset="0"/>
            </a:endParaRPr>
          </a:p>
        </p:txBody>
      </p:sp>
      <p:sp>
        <p:nvSpPr>
          <p:cNvPr id="31" name="矩形 30"/>
          <p:cNvSpPr/>
          <p:nvPr/>
        </p:nvSpPr>
        <p:spPr>
          <a:xfrm>
            <a:off x="6925990" y="2261298"/>
            <a:ext cx="5416062" cy="3600"/>
          </a:xfrm>
          <a:prstGeom prst="rect">
            <a:avLst/>
          </a:prstGeom>
          <a:solidFill>
            <a:schemeClr val="bg1">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925990" y="4375052"/>
            <a:ext cx="5416062" cy="3600"/>
          </a:xfrm>
          <a:prstGeom prst="rect">
            <a:avLst/>
          </a:prstGeom>
          <a:solidFill>
            <a:schemeClr val="bg1">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3417" y="232532"/>
            <a:ext cx="3665165"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ooper Black" panose="0208090404030B020404" pitchFamily="18" charset="0"/>
                <a:ea typeface="Arial Unicode MS" panose="020B0604020202020204" pitchFamily="34" charset="-122"/>
                <a:cs typeface="Arial Unicode MS" panose="020B0604020202020204" pitchFamily="34" charset="-122"/>
              </a:rPr>
              <a:t>Aquatic Organisms</a:t>
            </a:r>
            <a:endParaRPr lang="zh-CN" altLang="en-US"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sp>
        <p:nvSpPr>
          <p:cNvPr id="20" name="文本框 19"/>
          <p:cNvSpPr txBox="1"/>
          <p:nvPr/>
        </p:nvSpPr>
        <p:spPr>
          <a:xfrm>
            <a:off x="1108657" y="1316428"/>
            <a:ext cx="5085134" cy="2092881"/>
          </a:xfrm>
          <a:prstGeom prst="rect">
            <a:avLst/>
          </a:prstGeom>
          <a:noFill/>
        </p:spPr>
        <p:txBody>
          <a:bodyPr wrap="square" rtlCol="0">
            <a:spAutoFit/>
          </a:bodyPr>
          <a:lstStyle/>
          <a:p>
            <a:r>
              <a:rPr lang="en-US" altLang="zh-CN" sz="2800" dirty="0" smtClean="0">
                <a:solidFill>
                  <a:schemeClr val="bg2">
                    <a:lumMod val="25000"/>
                  </a:schemeClr>
                </a:solidFill>
                <a:latin typeface="Cooper Black" panose="0208090404030B020404" pitchFamily="18" charset="0"/>
              </a:rPr>
              <a:t>It has long been said that all terrestrial creatures come from aquatic creatures.</a:t>
            </a:r>
            <a:endParaRPr lang="zh-CN" altLang="en-US" sz="2800" dirty="0">
              <a:solidFill>
                <a:schemeClr val="bg2">
                  <a:lumMod val="25000"/>
                </a:schemeClr>
              </a:solidFill>
              <a:latin typeface="Cooper Black" panose="0208090404030B020404" pitchFamily="18" charset="0"/>
            </a:endParaRPr>
          </a:p>
          <a:p>
            <a:endParaRPr lang="zh-CN" altLang="en-US" dirty="0"/>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100" y="1216482"/>
            <a:ext cx="4661765" cy="5059596"/>
          </a:xfrm>
          <a:prstGeom prst="rect">
            <a:avLst/>
          </a:prstGeom>
          <a:ln>
            <a:noFill/>
          </a:ln>
          <a:effectLst>
            <a:outerShdw blurRad="190500" algn="tl" rotWithShape="0">
              <a:srgbClr val="000000">
                <a:alpha val="70000"/>
              </a:srgbClr>
            </a:outerShdw>
          </a:effectLst>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10" y="2987929"/>
            <a:ext cx="5236681" cy="3288149"/>
          </a:xfrm>
          <a:prstGeom prst="rect">
            <a:avLst/>
          </a:prstGeom>
          <a:ln>
            <a:noFill/>
          </a:ln>
          <a:effectLst>
            <a:softEdge rad="112500"/>
          </a:effectLst>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059456" y="219148"/>
            <a:ext cx="4072074"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ooper Black" panose="0208090404030B020404" pitchFamily="18" charset="0"/>
                <a:ea typeface="Arial Unicode MS" panose="020B0604020202020204" pitchFamily="34" charset="-122"/>
                <a:cs typeface="Arial Unicode MS" panose="020B0604020202020204" pitchFamily="34" charset="-122"/>
              </a:rPr>
              <a:t>Terrestrial Creatures</a:t>
            </a:r>
            <a:endParaRPr lang="zh-CN" altLang="en-US"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sp>
        <p:nvSpPr>
          <p:cNvPr id="20" name="文本框 19"/>
          <p:cNvSpPr txBox="1"/>
          <p:nvPr/>
        </p:nvSpPr>
        <p:spPr>
          <a:xfrm>
            <a:off x="1011662" y="1097859"/>
            <a:ext cx="5083831" cy="2677656"/>
          </a:xfrm>
          <a:prstGeom prst="rect">
            <a:avLst/>
          </a:prstGeom>
          <a:noFill/>
        </p:spPr>
        <p:txBody>
          <a:bodyPr wrap="square" rtlCol="0">
            <a:spAutoFit/>
          </a:bodyPr>
          <a:lstStyle/>
          <a:p>
            <a:r>
              <a:rPr lang="en-US" altLang="zh-TW" sz="2800" dirty="0">
                <a:solidFill>
                  <a:schemeClr val="bg2">
                    <a:lumMod val="25000"/>
                  </a:schemeClr>
                </a:solidFill>
                <a:latin typeface="Cooper Black" panose="0208090404030B020404" pitchFamily="18" charset="0"/>
              </a:rPr>
              <a:t>There are many types of terrestrial creatures, such as amphibians, birds,  mammals, etc. Today, I mainly pick humans to introduce.</a:t>
            </a:r>
            <a:endParaRPr lang="zh-CN" altLang="en-US" sz="2800" dirty="0">
              <a:solidFill>
                <a:schemeClr val="bg2">
                  <a:lumMod val="25000"/>
                </a:schemeClr>
              </a:solidFill>
              <a:latin typeface="Cooper Black" panose="0208090404030B020404" pitchFamily="18" charset="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493" y="1019012"/>
            <a:ext cx="5443989" cy="3428096"/>
          </a:xfrm>
          <a:prstGeom prst="rect">
            <a:avLst/>
          </a:prstGeom>
        </p:spPr>
      </p:pic>
      <p:pic>
        <p:nvPicPr>
          <p:cNvPr id="7" name="圖片 6"/>
          <p:cNvPicPr>
            <a:picLocks noChangeAspect="1"/>
          </p:cNvPicPr>
          <p:nvPr/>
        </p:nvPicPr>
        <p:blipFill rotWithShape="1">
          <a:blip r:embed="rId4">
            <a:extLst>
              <a:ext uri="{28A0092B-C50C-407E-A947-70E740481C1C}">
                <a14:useLocalDpi xmlns:a14="http://schemas.microsoft.com/office/drawing/2010/main" val="0"/>
              </a:ext>
            </a:extLst>
          </a:blip>
          <a:srcRect l="956"/>
          <a:stretch>
            <a:fillRect/>
          </a:stretch>
        </p:blipFill>
        <p:spPr>
          <a:xfrm>
            <a:off x="1011662" y="3775515"/>
            <a:ext cx="7110964" cy="2996889"/>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55545" y="2335237"/>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55544" y="4358640"/>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96222" y="2562839"/>
            <a:ext cx="1608404" cy="1569660"/>
          </a:xfrm>
          <a:prstGeom prst="rect">
            <a:avLst/>
          </a:prstGeom>
          <a:noFill/>
        </p:spPr>
        <p:txBody>
          <a:bodyPr wrap="square" rtlCol="0">
            <a:spAutoFit/>
          </a:bodyPr>
          <a:lstStyle/>
          <a:p>
            <a:r>
              <a:rPr lang="en-US" altLang="zh-CN" sz="9600" dirty="0"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04</a:t>
            </a:r>
          </a:p>
        </p:txBody>
      </p:sp>
      <p:sp>
        <p:nvSpPr>
          <p:cNvPr id="6" name="圆角矩形 5"/>
          <p:cNvSpPr/>
          <p:nvPr/>
        </p:nvSpPr>
        <p:spPr>
          <a:xfrm>
            <a:off x="8304625" y="2743200"/>
            <a:ext cx="2348997" cy="621738"/>
          </a:xfrm>
          <a:prstGeom prst="roundRect">
            <a:avLst/>
          </a:prstGeom>
          <a:solidFill>
            <a:srgbClr val="616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PART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FOUR</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文本框 6"/>
          <p:cNvSpPr txBox="1"/>
          <p:nvPr/>
        </p:nvSpPr>
        <p:spPr>
          <a:xfrm>
            <a:off x="8304624" y="3347669"/>
            <a:ext cx="3887376" cy="954107"/>
          </a:xfrm>
          <a:prstGeom prst="rect">
            <a:avLst/>
          </a:prstGeom>
          <a:noFill/>
        </p:spPr>
        <p:txBody>
          <a:bodyPr wrap="square" rtlCol="0">
            <a:spAutoFit/>
          </a:bodyPr>
          <a:lstStyle/>
          <a:p>
            <a:r>
              <a:rPr lang="en-US" altLang="zh-TW" sz="2800" dirty="0">
                <a:solidFill>
                  <a:schemeClr val="bg1"/>
                </a:solidFill>
                <a:latin typeface="Cooper Black" panose="0208090404030B020404" pitchFamily="18" charset="0"/>
              </a:rPr>
              <a:t>Human Impacts On The </a:t>
            </a:r>
            <a:r>
              <a:rPr lang="en-US" altLang="zh-TW" sz="2800" dirty="0" smtClean="0">
                <a:solidFill>
                  <a:schemeClr val="bg1"/>
                </a:solidFill>
                <a:latin typeface="Cooper Black" panose="0208090404030B020404" pitchFamily="18" charset="0"/>
              </a:rPr>
              <a:t>Environment</a:t>
            </a:r>
            <a:endParaRPr lang="en-US" altLang="zh-TW" sz="2800" dirty="0">
              <a:solidFill>
                <a:schemeClr val="bg1"/>
              </a:solidFill>
              <a:latin typeface="Cooper Black" panose="0208090404030B020404" pitchFamily="18"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06" y="1553794"/>
            <a:ext cx="6350000" cy="3587750"/>
          </a:xfrm>
          <a:prstGeom prst="rect">
            <a:avLst/>
          </a:prstGeom>
          <a:ln>
            <a:noFill/>
          </a:ln>
          <a:effectLst>
            <a:softEdge rad="112500"/>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2510" y="182880"/>
            <a:ext cx="3193367"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TW" sz="2800" dirty="0">
                <a:latin typeface="Cooper Black" panose="0208090404030B020404" pitchFamily="18" charset="0"/>
                <a:ea typeface="Arial Unicode MS" panose="020B0604020202020204" pitchFamily="34" charset="-122"/>
                <a:cs typeface="Arial Unicode MS" panose="020B0604020202020204" pitchFamily="34" charset="-122"/>
              </a:rPr>
              <a:t>Examples</a:t>
            </a:r>
            <a:endParaRPr lang="zh-CN" altLang="en-US"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sp>
        <p:nvSpPr>
          <p:cNvPr id="15" name="流程图: 联系 14"/>
          <p:cNvSpPr/>
          <p:nvPr/>
        </p:nvSpPr>
        <p:spPr>
          <a:xfrm>
            <a:off x="3861579" y="1951891"/>
            <a:ext cx="3995225" cy="3995225"/>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5" idx="0"/>
          </p:cNvCxnSpPr>
          <p:nvPr/>
        </p:nvCxnSpPr>
        <p:spPr>
          <a:xfrm>
            <a:off x="5859192" y="1951891"/>
            <a:ext cx="21103" cy="404094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2"/>
          </p:cNvCxnSpPr>
          <p:nvPr/>
        </p:nvCxnSpPr>
        <p:spPr>
          <a:xfrm>
            <a:off x="3861579" y="3949504"/>
            <a:ext cx="4030396" cy="35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474613" y="1088252"/>
            <a:ext cx="5355447" cy="2847135"/>
          </a:xfrm>
          <a:prstGeom prst="roundRect">
            <a:avLst/>
          </a:prstGeom>
          <a:solidFill>
            <a:srgbClr val="57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cs typeface="Times New Roman" panose="02020603050405020304" pitchFamily="18" charset="0"/>
              </a:rPr>
              <a:t>TITLE</a:t>
            </a:r>
            <a:endParaRPr lang="zh-CN" altLang="en-US" sz="3200" dirty="0">
              <a:latin typeface="Times New Roman" panose="02020603050405020304" pitchFamily="18" charset="0"/>
              <a:cs typeface="Times New Roman" panose="02020603050405020304" pitchFamily="18" charset="0"/>
            </a:endParaRPr>
          </a:p>
        </p:txBody>
      </p:sp>
      <p:sp>
        <p:nvSpPr>
          <p:cNvPr id="24" name="圆角矩形 23"/>
          <p:cNvSpPr/>
          <p:nvPr/>
        </p:nvSpPr>
        <p:spPr>
          <a:xfrm>
            <a:off x="447256" y="3991614"/>
            <a:ext cx="5385071" cy="2673663"/>
          </a:xfrm>
          <a:prstGeom prst="roundRect">
            <a:avLst/>
          </a:prstGeom>
          <a:solidFill>
            <a:srgbClr val="8B9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Cambria Math" panose="02040503050406030204" pitchFamily="18" charset="0"/>
            </a:endParaRPr>
          </a:p>
        </p:txBody>
      </p:sp>
      <p:sp>
        <p:nvSpPr>
          <p:cNvPr id="25" name="圆角矩形 24"/>
          <p:cNvSpPr/>
          <p:nvPr/>
        </p:nvSpPr>
        <p:spPr>
          <a:xfrm>
            <a:off x="5902988" y="1088253"/>
            <a:ext cx="5367486" cy="2847242"/>
          </a:xfrm>
          <a:prstGeom prst="roundRect">
            <a:avLst/>
          </a:prstGeom>
          <a:solidFill>
            <a:srgbClr val="57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cs typeface="Times New Roman" panose="02020603050405020304" pitchFamily="18" charset="0"/>
              </a:rPr>
              <a:t>TITLE</a:t>
            </a:r>
            <a:endParaRPr lang="zh-CN" altLang="en-US" sz="3200" dirty="0">
              <a:latin typeface="Times New Roman" panose="02020603050405020304" pitchFamily="18" charset="0"/>
              <a:cs typeface="Times New Roman" panose="02020603050405020304" pitchFamily="18" charset="0"/>
            </a:endParaRPr>
          </a:p>
        </p:txBody>
      </p:sp>
      <p:sp>
        <p:nvSpPr>
          <p:cNvPr id="26" name="圆角矩形 25"/>
          <p:cNvSpPr/>
          <p:nvPr/>
        </p:nvSpPr>
        <p:spPr>
          <a:xfrm>
            <a:off x="5903492" y="4006867"/>
            <a:ext cx="5358356" cy="2658410"/>
          </a:xfrm>
          <a:prstGeom prst="roundRect">
            <a:avLst/>
          </a:prstGeom>
          <a:solidFill>
            <a:srgbClr val="8B9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Cambria Math" panose="02040503050406030204" pitchFamily="18" charset="0"/>
              <a:cs typeface="Times New Roman" panose="02020603050405020304" pitchFamily="18" charset="0"/>
            </a:endParaRPr>
          </a:p>
        </p:txBody>
      </p:sp>
      <p:sp>
        <p:nvSpPr>
          <p:cNvPr id="30" name="矩形 29"/>
          <p:cNvSpPr/>
          <p:nvPr/>
        </p:nvSpPr>
        <p:spPr>
          <a:xfrm>
            <a:off x="5844532" y="1951891"/>
            <a:ext cx="45719" cy="40409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3" descr="https://lh5.googleusercontent.com/d3Hqd180CJl-tGNlUN9CJXKpN1MBp8iW5uChHxTZMP_2t8f0q782y8sNayGJ9r6yilO3dpnJ_asg59_nddZhrHOr2a_GSjImged2PsrVGiXQ1aoJd-Gdw3_rh2voouoeFdcKy0aLx-pV"/>
          <p:cNvPicPr>
            <a:picLocks noChangeAspect="1" noChangeArrowheads="1"/>
          </p:cNvPicPr>
          <p:nvPr/>
        </p:nvPicPr>
        <p:blipFill rotWithShape="1">
          <a:blip r:embed="rId3">
            <a:extLst>
              <a:ext uri="{28A0092B-C50C-407E-A947-70E740481C1C}">
                <a14:useLocalDpi xmlns:a14="http://schemas.microsoft.com/office/drawing/2010/main" val="0"/>
              </a:ext>
            </a:extLst>
          </a:blip>
          <a:srcRect r="21509"/>
          <a:stretch>
            <a:fillRect/>
          </a:stretch>
        </p:blipFill>
        <p:spPr bwMode="auto">
          <a:xfrm>
            <a:off x="6882227" y="1284319"/>
            <a:ext cx="3391755" cy="243004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lh5.googleusercontent.com/ZuL9FckkSNyR31-ZXAbDrIXJpCxEAVDirUh-qFWJcClKK_kt-q_t5bSU6Yh9qjJKXEGt4macLZCKeziCrujDKja697d7wAe_M6HD3bIQPeSXaq-9KjJNyhh-yQbhxBXzITVU6YGa4SQ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469"/>
          <a:stretch>
            <a:fillRect/>
          </a:stretch>
        </p:blipFill>
        <p:spPr bwMode="auto">
          <a:xfrm>
            <a:off x="1485439" y="4109239"/>
            <a:ext cx="3399916" cy="2424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descr="https://lh6.googleusercontent.com/Lu_w57HZ9cYfNbxebS-6z874z4kgN9KYoRgt7ody5EsEKcevt5h9_INV_9F5LQWYFcYzYCkCr2UyrbMSI_FJk9JGHNfLb3N_MV7lc85IMUmono1ZzefXqlDlX-yr0CSSA0Q3uNCbGTZB"/>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671"/>
          <a:stretch>
            <a:fillRect/>
          </a:stretch>
        </p:blipFill>
        <p:spPr bwMode="auto">
          <a:xfrm>
            <a:off x="6882227" y="4108790"/>
            <a:ext cx="3397604" cy="24254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lh5.googleusercontent.com/2iyS-i8T9dCcDXKNO9vaYRKxN1eHgFrfoLN-TTqm9d4j8_ecozmayOaucRAg8h-NTn-_3sfrHp4gVizMWiKh7vrXbCz-_TZxa6Cdw1EHPc70uMCY4xc3aKYp_21t8hNi8XJVp9jYrhX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338" y="1306314"/>
            <a:ext cx="3406181" cy="2419914"/>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3861579" y="3943351"/>
            <a:ext cx="3995225"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圖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329926" y="219148"/>
            <a:ext cx="3532147"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sz="2800" dirty="0">
                <a:latin typeface="Cooper Black" panose="0208090404030B020404" pitchFamily="18" charset="0"/>
                <a:ea typeface="Arial Unicode MS" panose="020B0604020202020204" pitchFamily="34" charset="-122"/>
                <a:cs typeface="Arial Unicode MS" panose="020B0604020202020204" pitchFamily="34" charset="-122"/>
              </a:rPr>
              <a:t>Greenland Melting</a:t>
            </a:r>
          </a:p>
        </p:txBody>
      </p:sp>
      <p:pic>
        <p:nvPicPr>
          <p:cNvPr id="7" name="Google Shape;137;p25"/>
          <p:cNvPicPr preferRelativeResize="0"/>
          <p:nvPr/>
        </p:nvPicPr>
        <p:blipFill>
          <a:blip r:embed="rId3"/>
          <a:stretch>
            <a:fillRect/>
          </a:stretch>
        </p:blipFill>
        <p:spPr>
          <a:xfrm>
            <a:off x="501977" y="1852433"/>
            <a:ext cx="7033078" cy="4083708"/>
          </a:xfrm>
          <a:prstGeom prst="rect">
            <a:avLst/>
          </a:prstGeom>
          <a:ln>
            <a:noFill/>
          </a:ln>
          <a:effectLst>
            <a:softEdge rad="112500"/>
          </a:effectLst>
        </p:spPr>
      </p:pic>
      <p:pic>
        <p:nvPicPr>
          <p:cNvPr id="8" name="Google Shape;136;p25"/>
          <p:cNvPicPr preferRelativeResize="0"/>
          <p:nvPr/>
        </p:nvPicPr>
        <p:blipFill>
          <a:blip r:embed="rId4"/>
          <a:stretch>
            <a:fillRect/>
          </a:stretch>
        </p:blipFill>
        <p:spPr>
          <a:xfrm>
            <a:off x="8037031" y="791824"/>
            <a:ext cx="3747486" cy="5621228"/>
          </a:xfrm>
          <a:prstGeom prst="rect">
            <a:avLst/>
          </a:prstGeom>
          <a:ln>
            <a:noFill/>
          </a:ln>
          <a:effectLst>
            <a:outerShdw blurRad="190500" algn="tl" rotWithShape="0">
              <a:srgbClr val="000000">
                <a:alpha val="70000"/>
              </a:srgbClr>
            </a:outerShdw>
          </a:effectLst>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dirty="0"/>
          </a:p>
          <a:p>
            <a:r>
              <a:rPr lang="en-US" altLang="zh-TW" dirty="0"/>
              <a:t/>
            </a:r>
            <a:br>
              <a:rPr lang="en-US" altLang="zh-TW" dirty="0"/>
            </a:br>
            <a:endParaRPr lang="zh-CN" altLang="en-US" dirty="0"/>
          </a:p>
        </p:txBody>
      </p:sp>
      <p:sp>
        <p:nvSpPr>
          <p:cNvPr id="3" name="矩形 2"/>
          <p:cNvSpPr/>
          <p:nvPr/>
        </p:nvSpPr>
        <p:spPr>
          <a:xfrm>
            <a:off x="0" y="89749"/>
            <a:ext cx="3532147"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sz="2800" b="1" dirty="0">
                <a:latin typeface="Cooper Black" panose="0208090404030B020404" pitchFamily="18" charset="0"/>
              </a:rPr>
              <a:t>Wildfire</a:t>
            </a:r>
            <a:endParaRPr lang="en-US" altLang="zh-TW"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pic>
        <p:nvPicPr>
          <p:cNvPr id="1026" name="Picture 2" descr="https://lh4.googleusercontent.com/nsKR9S8OMy5r_NKcuaK1AW8JOuDKgHALdBCJYQSuAEMfapqp0cEfkY2OYqc-nmTkdyqR1ineiyRX7tFcZjclfuhfe5pF0OAqQumKkquxrJ7P501Db_qWNKZE0a8rzS3VnqkEjeg8zC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72" y="1019682"/>
            <a:ext cx="8575656" cy="5702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14469" y="2853172"/>
            <a:ext cx="5762445" cy="923330"/>
          </a:xfrm>
          <a:prstGeom prst="rect">
            <a:avLst/>
          </a:prstGeom>
          <a:no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Nature</a:t>
            </a:r>
            <a:r>
              <a:rPr lang="en-US" altLang="zh-CN" sz="5400" dirty="0" smtClean="0">
                <a:solidFill>
                  <a:schemeClr val="bg1"/>
                </a:solidFill>
                <a:latin typeface="Microsoft YaHei" panose="020B0503020204020204" pitchFamily="34" charset="-122"/>
                <a:ea typeface="Microsoft YaHei" panose="020B0503020204020204" pitchFamily="34" charset="-122"/>
              </a:rPr>
              <a:t> </a:t>
            </a:r>
            <a:r>
              <a:rPr lang="en-US" altLang="zh-TW" sz="5400" dirty="0">
                <a:solidFill>
                  <a:schemeClr val="bg1"/>
                </a:solidFill>
                <a:latin typeface="Times New Roman" panose="02020603050405020304" pitchFamily="18" charset="0"/>
                <a:cs typeface="Times New Roman" panose="02020603050405020304" pitchFamily="18" charset="0"/>
              </a:rPr>
              <a:t>E</a:t>
            </a:r>
            <a:r>
              <a:rPr lang="en-US" altLang="zh-CN" sz="5400" dirty="0">
                <a:solidFill>
                  <a:schemeClr val="bg1"/>
                </a:solidFill>
                <a:latin typeface="Times New Roman" panose="02020603050405020304" pitchFamily="18" charset="0"/>
                <a:cs typeface="Times New Roman" panose="02020603050405020304" pitchFamily="18" charset="0"/>
              </a:rPr>
              <a:t>volution</a:t>
            </a:r>
            <a:endParaRPr lang="zh-CN" altLang="en-US" sz="5400" dirty="0">
              <a:solidFill>
                <a:schemeClr val="bg1"/>
              </a:solidFill>
              <a:latin typeface="Microsoft YaHei" panose="020B0503020204020204" pitchFamily="34" charset="-122"/>
              <a:ea typeface="Microsoft YaHei" panose="020B0503020204020204" pitchFamily="34" charset="-122"/>
            </a:endParaRPr>
          </a:p>
        </p:txBody>
      </p:sp>
      <p:cxnSp>
        <p:nvCxnSpPr>
          <p:cNvPr id="5" name="直接连接符 4"/>
          <p:cNvCxnSpPr/>
          <p:nvPr/>
        </p:nvCxnSpPr>
        <p:spPr>
          <a:xfrm>
            <a:off x="6808763" y="3938954"/>
            <a:ext cx="53738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808763" y="3830652"/>
            <a:ext cx="53738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字方塊 1"/>
          <p:cNvSpPr txBox="1"/>
          <p:nvPr/>
        </p:nvSpPr>
        <p:spPr>
          <a:xfrm>
            <a:off x="7192741" y="3884803"/>
            <a:ext cx="4605899" cy="584775"/>
          </a:xfrm>
          <a:prstGeom prst="rect">
            <a:avLst/>
          </a:prstGeom>
          <a:noFill/>
        </p:spPr>
        <p:txBody>
          <a:bodyPr wrap="square" rtlCol="0">
            <a:spAutoFit/>
          </a:bodyPr>
          <a:lstStyle/>
          <a:p>
            <a:r>
              <a:rPr lang="en-US" altLang="zh-TW" sz="3200" dirty="0">
                <a:solidFill>
                  <a:schemeClr val="bg1"/>
                </a:solidFill>
                <a:latin typeface="STLiti" panose="02010800040101010101" pitchFamily="2" charset="-122"/>
                <a:ea typeface="STLiti" panose="02010800040101010101" pitchFamily="2" charset="-122"/>
                <a:cs typeface="Times New Roman" panose="02020603050405020304" pitchFamily="18" charset="0"/>
              </a:rPr>
              <a:t>make the world a better place.</a:t>
            </a:r>
            <a:endParaRPr lang="zh-TW" altLang="en-US" sz="3200" dirty="0">
              <a:solidFill>
                <a:schemeClr val="bg1"/>
              </a:solidFill>
              <a:latin typeface="STLiti" panose="02010800040101010101" pitchFamily="2" charset="-122"/>
              <a:ea typeface="STLiti" panose="02010800040101010101" pitchFamily="2" charset="-122"/>
              <a:cs typeface="Times New Roman" panose="02020603050405020304" pitchFamily="18" charset="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4000"/>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4473526" cy="6858000"/>
          </a:xfrm>
          <a:prstGeom prst="rect">
            <a:avLst/>
          </a:prstGeom>
          <a:solidFill>
            <a:schemeClr val="bg1">
              <a:lumMod val="8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793231" y="1428618"/>
            <a:ext cx="2864369" cy="1125415"/>
          </a:xfrm>
          <a:prstGeom prst="roundRect">
            <a:avLst/>
          </a:prstGeom>
          <a:solidFill>
            <a:srgbClr val="5756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lumMod val="95000"/>
                  </a:schemeClr>
                </a:solidFill>
                <a:latin typeface="Cooper Black" panose="0208090404030B020404" pitchFamily="18" charset="0"/>
                <a:ea typeface="Arial Unicode MS" panose="020B0604020202020204" pitchFamily="34" charset="-122"/>
                <a:cs typeface="Arial Unicode MS" panose="020B0604020202020204" pitchFamily="34" charset="-122"/>
              </a:rPr>
              <a:t>Contents</a:t>
            </a:r>
            <a:endParaRPr lang="zh-CN" altLang="en-US" sz="4400" dirty="0">
              <a:solidFill>
                <a:schemeClr val="bg1">
                  <a:lumMod val="95000"/>
                </a:schemeClr>
              </a:solidFill>
              <a:latin typeface="Cooper Black" panose="0208090404030B020404" pitchFamily="18" charset="0"/>
              <a:ea typeface="Microsoft YaHei" panose="020B0503020204020204" pitchFamily="34" charset="-122"/>
            </a:endParaRPr>
          </a:p>
        </p:txBody>
      </p:sp>
      <p:sp>
        <p:nvSpPr>
          <p:cNvPr id="19" name="矩形 18"/>
          <p:cNvSpPr/>
          <p:nvPr/>
        </p:nvSpPr>
        <p:spPr>
          <a:xfrm>
            <a:off x="0" y="3224971"/>
            <a:ext cx="12192000" cy="407964"/>
          </a:xfrm>
          <a:prstGeom prst="rect">
            <a:avLst/>
          </a:prstGeom>
          <a:solidFill>
            <a:srgbClr val="8B9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706839" y="1044195"/>
            <a:ext cx="4878436" cy="534573"/>
          </a:xfrm>
          <a:prstGeom prst="rect">
            <a:avLst/>
          </a:prstGeom>
          <a:solidFill>
            <a:schemeClr val="tx1">
              <a:lumMod val="95000"/>
              <a:lumOff val="5000"/>
              <a:alpha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lumMod val="95000"/>
                  </a:schemeClr>
                </a:solidFill>
                <a:latin typeface="Cooper Black" panose="0208090404030B020404" pitchFamily="18" charset="0"/>
              </a:rPr>
              <a:t>N</a:t>
            </a:r>
            <a:r>
              <a:rPr lang="en-US" altLang="zh-CN" sz="2800" dirty="0" smtClean="0">
                <a:solidFill>
                  <a:schemeClr val="bg1">
                    <a:lumMod val="95000"/>
                  </a:schemeClr>
                </a:solidFill>
                <a:latin typeface="Cooper Black" panose="0208090404030B020404" pitchFamily="18" charset="0"/>
              </a:rPr>
              <a:t>aturally </a:t>
            </a:r>
            <a:r>
              <a:rPr lang="en-US" altLang="zh-CN" sz="2800" dirty="0">
                <a:solidFill>
                  <a:schemeClr val="bg1">
                    <a:lumMod val="95000"/>
                  </a:schemeClr>
                </a:solidFill>
                <a:latin typeface="Cooper Black" panose="0208090404030B020404" pitchFamily="18" charset="0"/>
              </a:rPr>
              <a:t>G</a:t>
            </a:r>
            <a:r>
              <a:rPr lang="en-US" altLang="zh-CN" sz="2800" dirty="0" smtClean="0">
                <a:solidFill>
                  <a:schemeClr val="bg1">
                    <a:lumMod val="95000"/>
                  </a:schemeClr>
                </a:solidFill>
                <a:latin typeface="Cooper Black" panose="0208090404030B020404" pitchFamily="18" charset="0"/>
              </a:rPr>
              <a:t>enerated</a:t>
            </a:r>
            <a:endParaRPr lang="zh-CN" altLang="en-US" sz="2800" dirty="0">
              <a:solidFill>
                <a:schemeClr val="bg1">
                  <a:lumMod val="95000"/>
                </a:schemeClr>
              </a:solidFill>
              <a:latin typeface="Cooper Black" panose="0208090404030B020404" pitchFamily="18" charset="0"/>
            </a:endParaRPr>
          </a:p>
        </p:txBody>
      </p:sp>
      <p:sp>
        <p:nvSpPr>
          <p:cNvPr id="21" name="矩形 20"/>
          <p:cNvSpPr/>
          <p:nvPr/>
        </p:nvSpPr>
        <p:spPr>
          <a:xfrm>
            <a:off x="6706838" y="2113339"/>
            <a:ext cx="4878437" cy="534573"/>
          </a:xfrm>
          <a:prstGeom prst="rect">
            <a:avLst/>
          </a:prstGeom>
          <a:solidFill>
            <a:schemeClr val="tx1">
              <a:lumMod val="95000"/>
              <a:lumOff val="5000"/>
              <a:alpha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bg1">
                    <a:lumMod val="95000"/>
                  </a:schemeClr>
                </a:solidFill>
                <a:latin typeface="Cooper Black" panose="0208090404030B020404" pitchFamily="18" charset="0"/>
              </a:rPr>
              <a:t>C</a:t>
            </a:r>
            <a:r>
              <a:rPr lang="en-US" altLang="zh-TW" sz="2800" dirty="0" smtClean="0">
                <a:solidFill>
                  <a:schemeClr val="bg1">
                    <a:lumMod val="95000"/>
                  </a:schemeClr>
                </a:solidFill>
                <a:latin typeface="Cooper Black" panose="0208090404030B020404" pitchFamily="18" charset="0"/>
              </a:rPr>
              <a:t>hange </a:t>
            </a:r>
            <a:r>
              <a:rPr lang="en-US" altLang="zh-TW" sz="2800" dirty="0">
                <a:solidFill>
                  <a:schemeClr val="bg1">
                    <a:lumMod val="95000"/>
                  </a:schemeClr>
                </a:solidFill>
                <a:latin typeface="Cooper Black" panose="0208090404030B020404" pitchFamily="18" charset="0"/>
              </a:rPr>
              <a:t>in N</a:t>
            </a:r>
            <a:r>
              <a:rPr lang="en-US" altLang="zh-TW" sz="2800" dirty="0" smtClean="0">
                <a:solidFill>
                  <a:schemeClr val="bg1">
                    <a:lumMod val="95000"/>
                  </a:schemeClr>
                </a:solidFill>
                <a:latin typeface="Cooper Black" panose="0208090404030B020404" pitchFamily="18" charset="0"/>
              </a:rPr>
              <a:t>ature</a:t>
            </a:r>
            <a:endParaRPr lang="en-US" altLang="zh-TW" sz="2800" dirty="0">
              <a:solidFill>
                <a:schemeClr val="bg1">
                  <a:lumMod val="95000"/>
                </a:schemeClr>
              </a:solidFill>
              <a:latin typeface="Cooper Black" panose="0208090404030B020404" pitchFamily="18" charset="0"/>
            </a:endParaRPr>
          </a:p>
        </p:txBody>
      </p:sp>
      <p:sp>
        <p:nvSpPr>
          <p:cNvPr id="22" name="矩形 21"/>
          <p:cNvSpPr/>
          <p:nvPr/>
        </p:nvSpPr>
        <p:spPr>
          <a:xfrm>
            <a:off x="6706837" y="4142602"/>
            <a:ext cx="4878438" cy="534573"/>
          </a:xfrm>
          <a:prstGeom prst="rect">
            <a:avLst/>
          </a:prstGeom>
          <a:solidFill>
            <a:schemeClr val="tx1">
              <a:lumMod val="95000"/>
              <a:lumOff val="5000"/>
              <a:alpha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chemeClr val="bg1">
                    <a:lumMod val="95000"/>
                  </a:schemeClr>
                </a:solidFill>
                <a:latin typeface="Cooper Black" panose="0208090404030B020404" pitchFamily="18" charset="0"/>
              </a:rPr>
              <a:t>Biological Evolution</a:t>
            </a:r>
            <a:endParaRPr lang="zh-CN" altLang="en-US" sz="2800" dirty="0">
              <a:solidFill>
                <a:schemeClr val="bg1">
                  <a:lumMod val="95000"/>
                </a:schemeClr>
              </a:solidFill>
              <a:latin typeface="Cooper Black" panose="0208090404030B020404" pitchFamily="18" charset="0"/>
            </a:endParaRPr>
          </a:p>
        </p:txBody>
      </p:sp>
      <p:sp>
        <p:nvSpPr>
          <p:cNvPr id="23" name="矩形 22"/>
          <p:cNvSpPr/>
          <p:nvPr/>
        </p:nvSpPr>
        <p:spPr>
          <a:xfrm>
            <a:off x="6706839" y="5352424"/>
            <a:ext cx="4878436" cy="534573"/>
          </a:xfrm>
          <a:prstGeom prst="rect">
            <a:avLst/>
          </a:prstGeom>
          <a:solidFill>
            <a:schemeClr val="tx1">
              <a:lumMod val="95000"/>
              <a:lumOff val="5000"/>
              <a:alpha val="25000"/>
            </a:schemeClr>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lumMod val="95000"/>
                  </a:schemeClr>
                </a:solidFill>
                <a:latin typeface="Cooper Black" panose="0208090404030B020404" pitchFamily="18" charset="0"/>
              </a:rPr>
              <a:t>Human </a:t>
            </a:r>
            <a:r>
              <a:rPr lang="en-US" altLang="zh-CN" sz="2400" dirty="0" smtClean="0">
                <a:solidFill>
                  <a:schemeClr val="bg1">
                    <a:lumMod val="95000"/>
                  </a:schemeClr>
                </a:solidFill>
                <a:latin typeface="Cooper Black" panose="0208090404030B020404" pitchFamily="18" charset="0"/>
              </a:rPr>
              <a:t>Destruction </a:t>
            </a:r>
            <a:r>
              <a:rPr lang="en-US" altLang="zh-CN" sz="2400" dirty="0">
                <a:solidFill>
                  <a:schemeClr val="bg1">
                    <a:lumMod val="95000"/>
                  </a:schemeClr>
                </a:solidFill>
                <a:latin typeface="Cooper Black" panose="0208090404030B020404" pitchFamily="18" charset="0"/>
              </a:rPr>
              <a:t>of </a:t>
            </a:r>
            <a:r>
              <a:rPr lang="en-US" altLang="zh-CN" sz="2400" dirty="0" smtClean="0">
                <a:solidFill>
                  <a:schemeClr val="bg1">
                    <a:lumMod val="95000"/>
                  </a:schemeClr>
                </a:solidFill>
                <a:latin typeface="Cooper Black" panose="0208090404030B020404" pitchFamily="18" charset="0"/>
              </a:rPr>
              <a:t>Nature</a:t>
            </a:r>
            <a:endParaRPr lang="zh-CN" altLang="en-US" sz="2400" dirty="0">
              <a:solidFill>
                <a:schemeClr val="bg1">
                  <a:lumMod val="95000"/>
                </a:schemeClr>
              </a:solidFill>
              <a:latin typeface="Cooper Black" panose="0208090404030B020404" pitchFamily="18" charset="0"/>
            </a:endParaRPr>
          </a:p>
        </p:txBody>
      </p:sp>
      <p:sp>
        <p:nvSpPr>
          <p:cNvPr id="25" name="流程图: 联系 24"/>
          <p:cNvSpPr/>
          <p:nvPr/>
        </p:nvSpPr>
        <p:spPr>
          <a:xfrm>
            <a:off x="6233222" y="5463794"/>
            <a:ext cx="343600" cy="323557"/>
          </a:xfrm>
          <a:prstGeom prst="flowChartConnector">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60000"/>
                  <a:lumOff val="40000"/>
                </a:schemeClr>
              </a:solidFill>
              <a:latin typeface="Cooper Black" panose="0208090404030B020404" pitchFamily="18" charset="0"/>
            </a:endParaRPr>
          </a:p>
        </p:txBody>
      </p:sp>
      <p:sp>
        <p:nvSpPr>
          <p:cNvPr id="26" name="流程图: 联系 25"/>
          <p:cNvSpPr/>
          <p:nvPr/>
        </p:nvSpPr>
        <p:spPr>
          <a:xfrm>
            <a:off x="6273075" y="1149702"/>
            <a:ext cx="343600" cy="323557"/>
          </a:xfrm>
          <a:prstGeom prst="flowChartConnector">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60000"/>
                  <a:lumOff val="40000"/>
                </a:schemeClr>
              </a:solidFill>
              <a:latin typeface="Cooper Black" panose="0208090404030B020404" pitchFamily="18" charset="0"/>
            </a:endParaRPr>
          </a:p>
        </p:txBody>
      </p:sp>
      <p:sp>
        <p:nvSpPr>
          <p:cNvPr id="27" name="流程图: 联系 26"/>
          <p:cNvSpPr/>
          <p:nvPr/>
        </p:nvSpPr>
        <p:spPr>
          <a:xfrm>
            <a:off x="6233223" y="4244007"/>
            <a:ext cx="343600" cy="323557"/>
          </a:xfrm>
          <a:prstGeom prst="flowChartConnector">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60000"/>
                  <a:lumOff val="40000"/>
                </a:schemeClr>
              </a:solidFill>
              <a:latin typeface="Cooper Black" panose="0208090404030B020404" pitchFamily="18" charset="0"/>
            </a:endParaRPr>
          </a:p>
        </p:txBody>
      </p:sp>
      <p:sp>
        <p:nvSpPr>
          <p:cNvPr id="28" name="流程图: 联系 27"/>
          <p:cNvSpPr/>
          <p:nvPr/>
        </p:nvSpPr>
        <p:spPr>
          <a:xfrm>
            <a:off x="6233224" y="2214157"/>
            <a:ext cx="343600" cy="323557"/>
          </a:xfrm>
          <a:prstGeom prst="flowChartConnector">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60000"/>
                  <a:lumOff val="40000"/>
                </a:schemeClr>
              </a:solidFill>
              <a:latin typeface="Cooper Black" panose="0208090404030B020404" pitchFamily="18" charset="0"/>
            </a:endParaRPr>
          </a:p>
        </p:txBody>
      </p:sp>
      <p:sp>
        <p:nvSpPr>
          <p:cNvPr id="29" name="矩形 28"/>
          <p:cNvSpPr/>
          <p:nvPr/>
        </p:nvSpPr>
        <p:spPr>
          <a:xfrm>
            <a:off x="1" y="3331020"/>
            <a:ext cx="12192000" cy="195869"/>
          </a:xfrm>
          <a:prstGeom prst="rect">
            <a:avLst/>
          </a:prstGeom>
          <a:solidFill>
            <a:schemeClr val="tx1">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9792" y="5486076"/>
            <a:ext cx="1179601" cy="1110791"/>
          </a:xfrm>
          <a:prstGeom prst="rect">
            <a:avLst/>
          </a:prstGeom>
        </p:spPr>
      </p:pic>
      <p:pic>
        <p:nvPicPr>
          <p:cNvPr id="5" name="圖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660" y="5397773"/>
            <a:ext cx="1202208" cy="1132080"/>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660" y="3910034"/>
            <a:ext cx="1202208" cy="1132080"/>
          </a:xfrm>
          <a:prstGeom prst="rect">
            <a:avLst/>
          </a:prstGeom>
        </p:spPr>
      </p:pic>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0406" y="4013044"/>
            <a:ext cx="1178947" cy="1110176"/>
          </a:xfrm>
          <a:prstGeom prst="rect">
            <a:avLst/>
          </a:prstGeom>
        </p:spPr>
      </p:pic>
      <p:pic>
        <p:nvPicPr>
          <p:cNvPr id="8" name="圖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55545" y="2335237"/>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55544" y="4358640"/>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96222" y="2562839"/>
            <a:ext cx="1608404" cy="1569660"/>
          </a:xfrm>
          <a:prstGeom prst="rect">
            <a:avLst/>
          </a:prstGeom>
          <a:noFill/>
        </p:spPr>
        <p:txBody>
          <a:bodyPr wrap="square" rtlCol="0">
            <a:spAutoFit/>
          </a:bodyPr>
          <a:lstStyle/>
          <a:p>
            <a:r>
              <a:rPr lang="en-US" altLang="zh-CN" sz="960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960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圆角矩形 5"/>
          <p:cNvSpPr/>
          <p:nvPr/>
        </p:nvSpPr>
        <p:spPr>
          <a:xfrm>
            <a:off x="8304626" y="2743200"/>
            <a:ext cx="2138290" cy="621738"/>
          </a:xfrm>
          <a:prstGeom prst="roundRect">
            <a:avLst/>
          </a:prstGeom>
          <a:solidFill>
            <a:srgbClr val="616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PART ONE</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文本框 6"/>
          <p:cNvSpPr txBox="1"/>
          <p:nvPr/>
        </p:nvSpPr>
        <p:spPr>
          <a:xfrm>
            <a:off x="8304626" y="3669429"/>
            <a:ext cx="4039774" cy="523220"/>
          </a:xfrm>
          <a:prstGeom prst="rect">
            <a:avLst/>
          </a:prstGeom>
          <a:noFill/>
        </p:spPr>
        <p:txBody>
          <a:bodyPr wrap="square" rtlCol="0">
            <a:spAutoFit/>
          </a:bodyPr>
          <a:lstStyle/>
          <a:p>
            <a:r>
              <a:rPr lang="en-US" altLang="zh-CN" sz="2800" dirty="0">
                <a:solidFill>
                  <a:schemeClr val="bg1"/>
                </a:solidFill>
                <a:latin typeface="Cooper Black" panose="0208090404030B020404" pitchFamily="18" charset="0"/>
              </a:rPr>
              <a:t>N</a:t>
            </a:r>
            <a:r>
              <a:rPr lang="en-US" altLang="zh-CN" sz="2800" dirty="0" smtClean="0">
                <a:solidFill>
                  <a:schemeClr val="bg1"/>
                </a:solidFill>
                <a:latin typeface="Cooper Black" panose="0208090404030B020404" pitchFamily="18" charset="0"/>
              </a:rPr>
              <a:t>aturally </a:t>
            </a:r>
            <a:r>
              <a:rPr lang="en-US" altLang="zh-CN" sz="2800" dirty="0">
                <a:solidFill>
                  <a:schemeClr val="bg1"/>
                </a:solidFill>
                <a:latin typeface="Cooper Black" panose="0208090404030B020404" pitchFamily="18" charset="0"/>
              </a:rPr>
              <a:t>G</a:t>
            </a:r>
            <a:r>
              <a:rPr lang="en-US" altLang="zh-CN" sz="2800" dirty="0" smtClean="0">
                <a:solidFill>
                  <a:schemeClr val="bg1"/>
                </a:solidFill>
                <a:latin typeface="Cooper Black" panose="0208090404030B020404" pitchFamily="18" charset="0"/>
              </a:rPr>
              <a:t>enerated</a:t>
            </a:r>
            <a:endParaRPr lang="zh-CN" altLang="en-US" sz="2800" dirty="0">
              <a:solidFill>
                <a:schemeClr val="bg1"/>
              </a:solidFill>
              <a:latin typeface="Cooper Black" panose="0208090404030B020404" pitchFamily="18"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3417" y="232532"/>
            <a:ext cx="3665165"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ooper Black" panose="0208090404030B020404" pitchFamily="18" charset="0"/>
                <a:ea typeface="Arial Unicode MS" panose="020B0604020202020204" pitchFamily="34" charset="-122"/>
                <a:cs typeface="Arial Unicode MS" panose="020B0604020202020204" pitchFamily="34" charset="-122"/>
              </a:rPr>
              <a:t>Abiogenisis</a:t>
            </a:r>
            <a:endParaRPr lang="zh-CN" altLang="en-US"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sp>
        <p:nvSpPr>
          <p:cNvPr id="20" name="文本框 19"/>
          <p:cNvSpPr txBox="1"/>
          <p:nvPr/>
        </p:nvSpPr>
        <p:spPr>
          <a:xfrm>
            <a:off x="1108657" y="1316428"/>
            <a:ext cx="5085134" cy="1383665"/>
          </a:xfrm>
          <a:prstGeom prst="rect">
            <a:avLst/>
          </a:prstGeom>
          <a:noFill/>
        </p:spPr>
        <p:txBody>
          <a:bodyPr wrap="square" rtlCol="0">
            <a:spAutoFit/>
          </a:bodyPr>
          <a:lstStyle/>
          <a:p>
            <a:r>
              <a:rPr lang="en-US" sz="2800" dirty="0" smtClean="0">
                <a:solidFill>
                  <a:schemeClr val="bg2">
                    <a:lumMod val="25000"/>
                  </a:schemeClr>
                </a:solidFill>
                <a:latin typeface="Cooper Black" panose="0208090404030B020404" pitchFamily="18" charset="0"/>
              </a:rPr>
              <a:t>It is the theory of how life evoluted from inorganic or inanimate substances</a:t>
            </a:r>
            <a:endParaRPr lang="en-US" dirty="0"/>
          </a:p>
        </p:txBody>
      </p:sp>
      <p:pic>
        <p:nvPicPr>
          <p:cNvPr id="7" name="Picture 6" descr="640px-E_coli_at_10000x,_original"/>
          <p:cNvPicPr>
            <a:picLocks noChangeAspect="1"/>
          </p:cNvPicPr>
          <p:nvPr/>
        </p:nvPicPr>
        <p:blipFill>
          <a:blip r:embed="rId3"/>
          <a:stretch>
            <a:fillRect/>
          </a:stretch>
        </p:blipFill>
        <p:spPr>
          <a:xfrm>
            <a:off x="5608320" y="3074670"/>
            <a:ext cx="975360" cy="708660"/>
          </a:xfrm>
          <a:prstGeom prst="rect">
            <a:avLst/>
          </a:prstGeom>
        </p:spPr>
      </p:pic>
      <p:pic>
        <p:nvPicPr>
          <p:cNvPr id="10" name="Picture 9" descr="3"/>
          <p:cNvPicPr>
            <a:picLocks noChangeAspect="1"/>
          </p:cNvPicPr>
          <p:nvPr/>
        </p:nvPicPr>
        <p:blipFill>
          <a:blip r:embed="rId4"/>
          <a:stretch>
            <a:fillRect/>
          </a:stretch>
        </p:blipFill>
        <p:spPr>
          <a:xfrm>
            <a:off x="1109345" y="3052445"/>
            <a:ext cx="5474335" cy="3079115"/>
          </a:xfrm>
          <a:prstGeom prst="rect">
            <a:avLst/>
          </a:prstGeom>
          <a:effectLst>
            <a:glow rad="63500">
              <a:schemeClr val="accent1">
                <a:satMod val="175000"/>
                <a:alpha val="40000"/>
              </a:schemeClr>
            </a:glow>
          </a:effectLst>
        </p:spPr>
      </p:pic>
      <p:pic>
        <p:nvPicPr>
          <p:cNvPr id="11" name="Picture 10" descr="5"/>
          <p:cNvPicPr>
            <a:picLocks noChangeAspect="1"/>
          </p:cNvPicPr>
          <p:nvPr/>
        </p:nvPicPr>
        <p:blipFill>
          <a:blip r:embed="rId5"/>
          <a:stretch>
            <a:fillRect/>
          </a:stretch>
        </p:blipFill>
        <p:spPr>
          <a:xfrm>
            <a:off x="9276715" y="963930"/>
            <a:ext cx="1665605" cy="3776980"/>
          </a:xfrm>
          <a:prstGeom prst="rect">
            <a:avLst/>
          </a:prstGeom>
        </p:spPr>
      </p:pic>
      <p:pic>
        <p:nvPicPr>
          <p:cNvPr id="13" name="Picture 12" descr="1"/>
          <p:cNvPicPr>
            <a:picLocks noChangeAspect="1"/>
          </p:cNvPicPr>
          <p:nvPr/>
        </p:nvPicPr>
        <p:blipFill>
          <a:blip r:embed="rId6"/>
          <a:stretch>
            <a:fillRect/>
          </a:stretch>
        </p:blipFill>
        <p:spPr>
          <a:xfrm>
            <a:off x="5865495" y="4951730"/>
            <a:ext cx="5848350" cy="1600200"/>
          </a:xfrm>
          <a:prstGeom prst="rect">
            <a:avLst/>
          </a:prstGeom>
        </p:spPr>
      </p:pic>
      <p:pic>
        <p:nvPicPr>
          <p:cNvPr id="4" name="圖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544570" y="288925"/>
            <a:ext cx="5638165"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TW" sz="2800" dirty="0">
                <a:latin typeface="Cooper Black" panose="0208090404030B020404" pitchFamily="18" charset="0"/>
                <a:ea typeface="Arial Unicode MS" panose="020B0604020202020204" pitchFamily="34" charset="-122"/>
                <a:cs typeface="Arial Unicode MS" panose="020B0604020202020204" pitchFamily="34" charset="-122"/>
              </a:rPr>
              <a:t>C</a:t>
            </a:r>
            <a:r>
              <a:rPr lang="en-GB" altLang="zh-TW" sz="2800" dirty="0" smtClean="0">
                <a:latin typeface="Cooper Black" panose="0208090404030B020404" pitchFamily="18" charset="0"/>
                <a:ea typeface="Arial Unicode MS" panose="020B0604020202020204" pitchFamily="34" charset="-122"/>
                <a:cs typeface="Arial Unicode MS" panose="020B0604020202020204" pitchFamily="34" charset="-122"/>
              </a:rPr>
              <a:t>hange </a:t>
            </a:r>
            <a:r>
              <a:rPr lang="en-US" altLang="en-GB" sz="2800" dirty="0">
                <a:latin typeface="Cooper Black" panose="0208090404030B020404" pitchFamily="18" charset="0"/>
                <a:ea typeface="Arial Unicode MS" panose="020B0604020202020204" pitchFamily="34" charset="-122"/>
                <a:cs typeface="Arial Unicode MS" panose="020B0604020202020204" pitchFamily="34" charset="-122"/>
              </a:rPr>
              <a:t>of the Atmmosphere</a:t>
            </a:r>
          </a:p>
        </p:txBody>
      </p:sp>
      <p:pic>
        <p:nvPicPr>
          <p:cNvPr id="4" name="Picture 3" descr="7"/>
          <p:cNvPicPr>
            <a:picLocks noChangeAspect="1"/>
          </p:cNvPicPr>
          <p:nvPr/>
        </p:nvPicPr>
        <p:blipFill>
          <a:blip r:embed="rId3"/>
          <a:stretch>
            <a:fillRect/>
          </a:stretch>
        </p:blipFill>
        <p:spPr>
          <a:xfrm>
            <a:off x="5953760" y="1415415"/>
            <a:ext cx="5524500" cy="3114675"/>
          </a:xfrm>
          <a:prstGeom prst="rect">
            <a:avLst/>
          </a:prstGeom>
        </p:spPr>
      </p:pic>
      <p:pic>
        <p:nvPicPr>
          <p:cNvPr id="9" name="Picture 8" descr="2"/>
          <p:cNvPicPr>
            <a:picLocks noChangeAspect="1"/>
          </p:cNvPicPr>
          <p:nvPr/>
        </p:nvPicPr>
        <p:blipFill>
          <a:blip r:embed="rId4"/>
          <a:stretch>
            <a:fillRect/>
          </a:stretch>
        </p:blipFill>
        <p:spPr>
          <a:xfrm>
            <a:off x="8972550" y="4925060"/>
            <a:ext cx="2295525" cy="1828800"/>
          </a:xfrm>
          <a:prstGeom prst="rect">
            <a:avLst/>
          </a:prstGeom>
        </p:spPr>
      </p:pic>
      <p:pic>
        <p:nvPicPr>
          <p:cNvPr id="12" name="Picture 11" descr="6"/>
          <p:cNvPicPr>
            <a:picLocks noChangeAspect="1"/>
          </p:cNvPicPr>
          <p:nvPr/>
        </p:nvPicPr>
        <p:blipFill>
          <a:blip r:embed="rId5"/>
          <a:stretch>
            <a:fillRect/>
          </a:stretch>
        </p:blipFill>
        <p:spPr>
          <a:xfrm>
            <a:off x="692150" y="1913890"/>
            <a:ext cx="4347845" cy="4192905"/>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68295" y="219075"/>
            <a:ext cx="7308850"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Cooper Black" panose="0208090404030B020404" pitchFamily="18" charset="0"/>
                <a:ea typeface="Arial Unicode MS" panose="020B0604020202020204" pitchFamily="34" charset="-122"/>
                <a:cs typeface="Arial Unicode MS" panose="020B0604020202020204" pitchFamily="34" charset="-122"/>
              </a:rPr>
              <a:t> Life arisen from non-living matter</a:t>
            </a:r>
            <a:endParaRPr lang="zh-CN" altLang="en-US"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sp>
        <p:nvSpPr>
          <p:cNvPr id="20" name="文本框 19"/>
          <p:cNvSpPr txBox="1"/>
          <p:nvPr/>
        </p:nvSpPr>
        <p:spPr>
          <a:xfrm>
            <a:off x="995680" y="2059305"/>
            <a:ext cx="6017895" cy="1383665"/>
          </a:xfrm>
          <a:prstGeom prst="rect">
            <a:avLst/>
          </a:prstGeom>
          <a:noFill/>
        </p:spPr>
        <p:txBody>
          <a:bodyPr wrap="square" rtlCol="0">
            <a:spAutoFit/>
          </a:bodyPr>
          <a:lstStyle/>
          <a:p>
            <a:r>
              <a:rPr lang="en-US" altLang="zh-CN" sz="2800" dirty="0">
                <a:solidFill>
                  <a:schemeClr val="bg2">
                    <a:lumMod val="25000"/>
                  </a:schemeClr>
                </a:solidFill>
                <a:latin typeface="Cooper Black" panose="0208090404030B020404" pitchFamily="18" charset="0"/>
              </a:rPr>
              <a:t>The change of the atmoshphere and sunlight condition allowed life survive and evolute.</a:t>
            </a:r>
          </a:p>
        </p:txBody>
      </p:sp>
      <p:pic>
        <p:nvPicPr>
          <p:cNvPr id="5" name="Picture 4" descr="wow"/>
          <p:cNvPicPr>
            <a:picLocks noChangeAspect="1"/>
          </p:cNvPicPr>
          <p:nvPr/>
        </p:nvPicPr>
        <p:blipFill>
          <a:blip r:embed="rId3"/>
          <a:stretch>
            <a:fillRect/>
          </a:stretch>
        </p:blipFill>
        <p:spPr>
          <a:xfrm>
            <a:off x="8566785" y="2059305"/>
            <a:ext cx="1428750" cy="3876675"/>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0" y="6857999"/>
            <a:ext cx="81278" cy="4571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55545" y="2335237"/>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55544" y="4358640"/>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96222" y="2562839"/>
            <a:ext cx="1608404" cy="1569660"/>
          </a:xfrm>
          <a:prstGeom prst="rect">
            <a:avLst/>
          </a:prstGeom>
          <a:noFill/>
        </p:spPr>
        <p:txBody>
          <a:bodyPr wrap="square" rtlCol="0">
            <a:spAutoFit/>
          </a:bodyPr>
          <a:lstStyle/>
          <a:p>
            <a:r>
              <a:rPr lang="en-US" altLang="zh-CN" sz="9600" dirty="0"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960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圆角矩形 5"/>
          <p:cNvSpPr/>
          <p:nvPr/>
        </p:nvSpPr>
        <p:spPr>
          <a:xfrm>
            <a:off x="8304625" y="2743200"/>
            <a:ext cx="2521525" cy="621738"/>
          </a:xfrm>
          <a:prstGeom prst="roundRect">
            <a:avLst/>
          </a:prstGeom>
          <a:solidFill>
            <a:srgbClr val="616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PART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TWO</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文本框 6"/>
          <p:cNvSpPr txBox="1"/>
          <p:nvPr/>
        </p:nvSpPr>
        <p:spPr>
          <a:xfrm>
            <a:off x="8304626" y="3669429"/>
            <a:ext cx="4324446" cy="584775"/>
          </a:xfrm>
          <a:prstGeom prst="rect">
            <a:avLst/>
          </a:prstGeom>
          <a:noFill/>
        </p:spPr>
        <p:txBody>
          <a:bodyPr wrap="square" rtlCol="0">
            <a:spAutoFit/>
          </a:bodyPr>
          <a:lstStyle/>
          <a:p>
            <a:r>
              <a:rPr lang="en-US" altLang="zh-TW" sz="3200" dirty="0">
                <a:solidFill>
                  <a:schemeClr val="bg1"/>
                </a:solidFill>
                <a:latin typeface="Cooper Black" panose="0208090404030B020404" pitchFamily="18" charset="0"/>
                <a:ea typeface="Cambria Math" panose="02040503050406030204" pitchFamily="18" charset="0"/>
              </a:rPr>
              <a:t>C</a:t>
            </a:r>
            <a:r>
              <a:rPr lang="en-US" altLang="zh-TW" sz="3200" dirty="0" smtClean="0">
                <a:solidFill>
                  <a:schemeClr val="bg1"/>
                </a:solidFill>
                <a:latin typeface="Cooper Black" panose="0208090404030B020404" pitchFamily="18" charset="0"/>
                <a:ea typeface="Cambria Math" panose="02040503050406030204" pitchFamily="18" charset="0"/>
              </a:rPr>
              <a:t>hange </a:t>
            </a:r>
            <a:r>
              <a:rPr lang="en-US" altLang="zh-TW" sz="3200" dirty="0">
                <a:solidFill>
                  <a:schemeClr val="bg1"/>
                </a:solidFill>
                <a:latin typeface="Cooper Black" panose="0208090404030B020404" pitchFamily="18" charset="0"/>
                <a:ea typeface="Cambria Math" panose="02040503050406030204" pitchFamily="18" charset="0"/>
              </a:rPr>
              <a:t>in </a:t>
            </a:r>
            <a:r>
              <a:rPr lang="en-US" altLang="zh-TW" sz="3200" dirty="0" smtClean="0">
                <a:solidFill>
                  <a:schemeClr val="bg1"/>
                </a:solidFill>
                <a:latin typeface="Cooper Black" panose="0208090404030B020404" pitchFamily="18" charset="0"/>
                <a:ea typeface="Cambria Math" panose="02040503050406030204" pitchFamily="18" charset="0"/>
              </a:rPr>
              <a:t>Nature</a:t>
            </a:r>
            <a:endParaRPr lang="en-US" altLang="zh-TW" sz="3200" dirty="0">
              <a:solidFill>
                <a:schemeClr val="bg1"/>
              </a:solidFill>
              <a:latin typeface="Cooper Black" panose="0208090404030B020404" pitchFamily="18" charset="0"/>
              <a:ea typeface="Cambria Math" panose="02040503050406030204" pitchFamily="18" charset="0"/>
            </a:endParaRPr>
          </a:p>
        </p:txBody>
      </p:sp>
      <p:pic>
        <p:nvPicPr>
          <p:cNvPr id="1026" name="Picture 2" descr="https://lh4.googleusercontent.com/Bwv2InPS4yAtvxdXpak7pRUeMS-oGQ_MdvZ_fq0SUekRCuqzwiZUhMahEWPpp-ACnH4sxt645ptd_9RtTyT8xwjrrYH8FV-DHv3Yi75aFgqBQG3IpD4j3KFKmckphYDJhGyVgeDJ8Mx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1054108"/>
            <a:ext cx="6555544" cy="46216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84908"/>
            <a:ext cx="12192000" cy="630936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8" name="Picture 6" descr="https://lh6.googleusercontent.com/1osX5yc9kvDH0c9Uew5xEF9kNf7RkLZqemtLet5I51rqiMJ9sn-iT0I6EUdSHE-NHRwdHDYWn6uUIy0-QaztWHwUrdxA-jnr3TYtOCWoZa1_LwIsTe74F6Hy_G__tI7GrSjuzj6hsd2G"/>
          <p:cNvPicPr>
            <a:picLocks noChangeAspect="1" noChangeArrowheads="1"/>
          </p:cNvPicPr>
          <p:nvPr/>
        </p:nvPicPr>
        <p:blipFill rotWithShape="1">
          <a:blip r:embed="rId3">
            <a:extLst>
              <a:ext uri="{28A0092B-C50C-407E-A947-70E740481C1C}">
                <a14:useLocalDpi xmlns:a14="http://schemas.microsoft.com/office/drawing/2010/main" val="0"/>
              </a:ext>
            </a:extLst>
          </a:blip>
          <a:srcRect l="11777" t="362" r="5892" b="-362"/>
          <a:stretch>
            <a:fillRect/>
          </a:stretch>
        </p:blipFill>
        <p:spPr bwMode="auto">
          <a:xfrm rot="10800000" flipV="1">
            <a:off x="8141959" y="3681195"/>
            <a:ext cx="3852073" cy="233940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8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矩形 2"/>
          <p:cNvSpPr/>
          <p:nvPr/>
        </p:nvSpPr>
        <p:spPr>
          <a:xfrm>
            <a:off x="4386372" y="288721"/>
            <a:ext cx="3363241" cy="731520"/>
          </a:xfrm>
          <a:prstGeom prst="rect">
            <a:avLst/>
          </a:prstGeom>
          <a:solidFill>
            <a:srgbClr val="455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TW" sz="2800" dirty="0">
                <a:latin typeface="Cooper Black" panose="0208090404030B020404" pitchFamily="18" charset="0"/>
                <a:ea typeface="Arial Unicode MS" panose="020B0604020202020204" pitchFamily="34" charset="-122"/>
                <a:cs typeface="Arial Unicode MS" panose="020B0604020202020204" pitchFamily="34" charset="-122"/>
              </a:rPr>
              <a:t>C</a:t>
            </a:r>
            <a:r>
              <a:rPr lang="en-GB" altLang="zh-TW" sz="2800" dirty="0" smtClean="0">
                <a:latin typeface="Cooper Black" panose="0208090404030B020404" pitchFamily="18" charset="0"/>
                <a:ea typeface="Arial Unicode MS" panose="020B0604020202020204" pitchFamily="34" charset="-122"/>
                <a:cs typeface="Arial Unicode MS" panose="020B0604020202020204" pitchFamily="34" charset="-122"/>
              </a:rPr>
              <a:t>hange </a:t>
            </a:r>
            <a:r>
              <a:rPr lang="en-GB" altLang="zh-TW" sz="2800" dirty="0">
                <a:latin typeface="Cooper Black" panose="0208090404030B020404" pitchFamily="18" charset="0"/>
                <a:ea typeface="Arial Unicode MS" panose="020B0604020202020204" pitchFamily="34" charset="-122"/>
                <a:cs typeface="Arial Unicode MS" panose="020B0604020202020204" pitchFamily="34" charset="-122"/>
              </a:rPr>
              <a:t>in </a:t>
            </a:r>
            <a:r>
              <a:rPr lang="en-GB" altLang="zh-TW" sz="2800" dirty="0" smtClean="0">
                <a:latin typeface="Cooper Black" panose="0208090404030B020404" pitchFamily="18" charset="0"/>
                <a:ea typeface="Arial Unicode MS" panose="020B0604020202020204" pitchFamily="34" charset="-122"/>
                <a:cs typeface="Arial Unicode MS" panose="020B0604020202020204" pitchFamily="34" charset="-122"/>
              </a:rPr>
              <a:t>Nature</a:t>
            </a:r>
            <a:endParaRPr lang="zh-CN" altLang="en-US" sz="2800" dirty="0">
              <a:latin typeface="Cooper Black" panose="0208090404030B020404" pitchFamily="18" charset="0"/>
              <a:ea typeface="Arial Unicode MS" panose="020B0604020202020204" pitchFamily="34" charset="-122"/>
              <a:cs typeface="Arial Unicode MS" panose="020B0604020202020204" pitchFamily="34" charset="-122"/>
            </a:endParaRPr>
          </a:p>
        </p:txBody>
      </p:sp>
      <p:sp>
        <p:nvSpPr>
          <p:cNvPr id="20" name="文本框 19"/>
          <p:cNvSpPr txBox="1"/>
          <p:nvPr/>
        </p:nvSpPr>
        <p:spPr>
          <a:xfrm>
            <a:off x="4899433" y="4924484"/>
            <a:ext cx="2337121" cy="523220"/>
          </a:xfrm>
          <a:prstGeom prst="rect">
            <a:avLst/>
          </a:prstGeom>
          <a:noFill/>
        </p:spPr>
        <p:txBody>
          <a:bodyPr wrap="square" rtlCol="0">
            <a:spAutoFit/>
          </a:bodyPr>
          <a:lstStyle/>
          <a:p>
            <a:pPr algn="ctr"/>
            <a:r>
              <a:rPr lang="en-US" altLang="zh-TW" sz="2800" dirty="0">
                <a:latin typeface="Cooper Black" panose="0208090404030B020404" pitchFamily="18" charset="0"/>
              </a:rPr>
              <a:t>V</a:t>
            </a:r>
            <a:r>
              <a:rPr lang="en-US" altLang="zh-TW" sz="2800" dirty="0" smtClean="0">
                <a:latin typeface="Cooper Black" panose="0208090404030B020404" pitchFamily="18" charset="0"/>
              </a:rPr>
              <a:t>olcano</a:t>
            </a:r>
            <a:endParaRPr lang="zh-CN" altLang="en-US" sz="2800" dirty="0">
              <a:latin typeface="Cooper Black" panose="0208090404030B020404" pitchFamily="18" charset="0"/>
            </a:endParaRPr>
          </a:p>
        </p:txBody>
      </p:sp>
      <p:sp>
        <p:nvSpPr>
          <p:cNvPr id="21" name="文本框 20"/>
          <p:cNvSpPr txBox="1"/>
          <p:nvPr/>
        </p:nvSpPr>
        <p:spPr>
          <a:xfrm>
            <a:off x="8657447" y="6020600"/>
            <a:ext cx="2821095" cy="523220"/>
          </a:xfrm>
          <a:prstGeom prst="rect">
            <a:avLst/>
          </a:prstGeom>
          <a:noFill/>
          <a:effectLst>
            <a:glow>
              <a:schemeClr val="accent1">
                <a:alpha val="40000"/>
              </a:schemeClr>
            </a:glow>
          </a:effectLst>
        </p:spPr>
        <p:txBody>
          <a:bodyPr wrap="square" rtlCol="0">
            <a:spAutoFit/>
          </a:bodyPr>
          <a:lstStyle/>
          <a:p>
            <a:pPr algn="ctr"/>
            <a:r>
              <a:rPr lang="en-US" altLang="zh-TW" sz="2800" dirty="0">
                <a:latin typeface="Cooper Black" panose="0208090404030B020404" pitchFamily="18" charset="0"/>
              </a:rPr>
              <a:t>Generate</a:t>
            </a:r>
            <a:r>
              <a:rPr lang="en-US" altLang="zh-TW" sz="2800" dirty="0" smtClean="0"/>
              <a:t> </a:t>
            </a:r>
            <a:r>
              <a:rPr lang="en-US" altLang="zh-TW" sz="2800" dirty="0">
                <a:latin typeface="Cooper Black" panose="0208090404030B020404" pitchFamily="18" charset="0"/>
              </a:rPr>
              <a:t>land</a:t>
            </a:r>
          </a:p>
        </p:txBody>
      </p:sp>
      <p:sp>
        <p:nvSpPr>
          <p:cNvPr id="23" name="文本框 22"/>
          <p:cNvSpPr txBox="1"/>
          <p:nvPr/>
        </p:nvSpPr>
        <p:spPr>
          <a:xfrm>
            <a:off x="878863" y="3398128"/>
            <a:ext cx="2459560" cy="523220"/>
          </a:xfrm>
          <a:prstGeom prst="rect">
            <a:avLst/>
          </a:prstGeom>
          <a:noFill/>
        </p:spPr>
        <p:txBody>
          <a:bodyPr wrap="square" rtlCol="0">
            <a:spAutoFit/>
          </a:bodyPr>
          <a:lstStyle/>
          <a:p>
            <a:pPr algn="ctr"/>
            <a:r>
              <a:rPr lang="en-US" altLang="zh-TW" sz="2800" dirty="0">
                <a:latin typeface="Cooper Black" panose="0208090404030B020404" pitchFamily="18" charset="0"/>
              </a:rPr>
              <a:t>Earthquake</a:t>
            </a:r>
            <a:endParaRPr lang="zh-CN" altLang="en-US" sz="2800" dirty="0">
              <a:latin typeface="Cooper Black" panose="0208090404030B020404" pitchFamily="18" charset="0"/>
            </a:endParaRPr>
          </a:p>
        </p:txBody>
      </p:sp>
      <p:pic>
        <p:nvPicPr>
          <p:cNvPr id="3074" name="Picture 2" descr="https://lh3.googleusercontent.com/Nr_s1QI3AacTeSmy6I3KpUCbgisWxgG-3VKoma9_wUOh9PpAFrCOrBvuZwfZPNLAXtIg6OHmD6EZDHChTmgvaZS29uMMD1vFOM3VOwDq8mRxW0bwCFmw1GWLXa5uzolbW4PXxVTFkqB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839" y="1020241"/>
            <a:ext cx="3863191" cy="233240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76" name="Picture 4" descr="https://lh4.googleusercontent.com/pGFZnknjZZnQKHpXbeOJ-62OZzJ8lQrqQQYwrtBPUAHxxPDIruMfukS0Pk_hxG8Se17i-g3TEYtBmcFRU9f2hvlkj64PxZhwn6A5TNvOk5oJOSvytVe5nbXefrbRMFUV6Vd0G6MmF7S6"/>
          <p:cNvPicPr>
            <a:picLocks noChangeAspect="1" noChangeArrowheads="1"/>
          </p:cNvPicPr>
          <p:nvPr/>
        </p:nvPicPr>
        <p:blipFill rotWithShape="1">
          <a:blip r:embed="rId5">
            <a:extLst>
              <a:ext uri="{28A0092B-C50C-407E-A947-70E740481C1C}">
                <a14:useLocalDpi xmlns:a14="http://schemas.microsoft.com/office/drawing/2010/main" val="0"/>
              </a:ext>
            </a:extLst>
          </a:blip>
          <a:srcRect r="6446"/>
          <a:stretch>
            <a:fillRect/>
          </a:stretch>
        </p:blipFill>
        <p:spPr bwMode="auto">
          <a:xfrm>
            <a:off x="4137724" y="2518495"/>
            <a:ext cx="3860541" cy="233240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55545" y="2335237"/>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55544" y="4358640"/>
            <a:ext cx="5636455" cy="360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96222" y="2562839"/>
            <a:ext cx="1608404" cy="1569660"/>
          </a:xfrm>
          <a:prstGeom prst="rect">
            <a:avLst/>
          </a:prstGeom>
          <a:noFill/>
        </p:spPr>
        <p:txBody>
          <a:bodyPr wrap="square" rtlCol="0">
            <a:spAutoFit/>
          </a:bodyPr>
          <a:lstStyle/>
          <a:p>
            <a:r>
              <a:rPr lang="en-US" altLang="zh-CN" sz="9600" dirty="0"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03</a:t>
            </a:r>
          </a:p>
        </p:txBody>
      </p:sp>
      <p:sp>
        <p:nvSpPr>
          <p:cNvPr id="6" name="圆角矩形 5"/>
          <p:cNvSpPr/>
          <p:nvPr/>
        </p:nvSpPr>
        <p:spPr>
          <a:xfrm>
            <a:off x="8304625" y="2743200"/>
            <a:ext cx="2573283" cy="621738"/>
          </a:xfrm>
          <a:prstGeom prst="roundRect">
            <a:avLst/>
          </a:prstGeom>
          <a:solidFill>
            <a:srgbClr val="6165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PART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THREE</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文本框 6"/>
          <p:cNvSpPr txBox="1"/>
          <p:nvPr/>
        </p:nvSpPr>
        <p:spPr>
          <a:xfrm>
            <a:off x="8304626" y="3669429"/>
            <a:ext cx="3887373" cy="523220"/>
          </a:xfrm>
          <a:prstGeom prst="rect">
            <a:avLst/>
          </a:prstGeom>
          <a:noFill/>
        </p:spPr>
        <p:txBody>
          <a:bodyPr wrap="square" rtlCol="0">
            <a:spAutoFit/>
          </a:bodyPr>
          <a:lstStyle/>
          <a:p>
            <a:r>
              <a:rPr lang="en-US" altLang="zh-CN" sz="2800" dirty="0" smtClean="0">
                <a:solidFill>
                  <a:schemeClr val="bg1"/>
                </a:solidFill>
                <a:latin typeface="Cooper Black" panose="0208090404030B020404" pitchFamily="18" charset="0"/>
                <a:ea typeface="Cambria Math" panose="02040503050406030204" pitchFamily="18" charset="0"/>
              </a:rPr>
              <a:t>Biological Evolution</a:t>
            </a:r>
            <a:endParaRPr lang="zh-CN" altLang="en-US" sz="2800" dirty="0">
              <a:solidFill>
                <a:schemeClr val="bg1"/>
              </a:solidFill>
              <a:latin typeface="Cooper Black" panose="0208090404030B020404" pitchFamily="18" charset="0"/>
              <a:ea typeface="Cambria Math" panose="02040503050406030204" pitchFamily="18" charset="0"/>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44" y="1526408"/>
            <a:ext cx="6638584" cy="3677060"/>
          </a:xfrm>
          <a:prstGeom prst="rect">
            <a:avLst/>
          </a:prstGeom>
          <a:ln>
            <a:noFill/>
          </a:ln>
          <a:effectLst>
            <a:softEdge rad="112500"/>
          </a:effectLst>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12</TotalTime>
  <Words>1271</Words>
  <Application>Microsoft Office PowerPoint</Application>
  <PresentationFormat>寬螢幕</PresentationFormat>
  <Paragraphs>82</Paragraphs>
  <Slides>16</Slides>
  <Notes>11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16</vt:i4>
      </vt:variant>
    </vt:vector>
  </HeadingPairs>
  <TitlesOfParts>
    <vt:vector size="28" baseType="lpstr">
      <vt:lpstr>Arial Unicode MS</vt:lpstr>
      <vt:lpstr>Microsoft YaHei</vt:lpstr>
      <vt:lpstr>宋体</vt:lpstr>
      <vt:lpstr>STLiti</vt:lpstr>
      <vt:lpstr>新細明體</vt:lpstr>
      <vt:lpstr>Arial</vt:lpstr>
      <vt:lpstr>Calibri</vt:lpstr>
      <vt:lpstr>Calibri Light</vt:lpstr>
      <vt:lpstr>Cambria Math</vt:lpstr>
      <vt:lpstr>Cooper Black</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mogaco cheng</cp:lastModifiedBy>
  <cp:revision>83</cp:revision>
  <dcterms:created xsi:type="dcterms:W3CDTF">2017-04-04T04:29:00Z</dcterms:created>
  <dcterms:modified xsi:type="dcterms:W3CDTF">2022-01-10T21:49:16Z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70220BD1A3884FA5AA3191F6427162D4</vt:lpwstr>
  </property>
  <property fmtid="{D5CDD505-2E9C-101B-9397-08002B2CF9AE}" pid="3" name="KSOProductBuildVer">
    <vt:lpwstr>1033-11.2.0.10443</vt:lpwstr>
  </property>
</Properties>
</file>